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7" r:id="rId3"/>
    <p:sldId id="256" r:id="rId4"/>
    <p:sldId id="258" r:id="rId5"/>
    <p:sldId id="259" r:id="rId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3F82"/>
    <a:srgbClr val="008EA1"/>
    <a:srgbClr val="C13D8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F66F2B-BB1B-48CC-86AE-A739D8BC6C31}" v="12" dt="2024-10-11T10:16:08.9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93" autoAdjust="0"/>
    <p:restoredTop sz="74501" autoAdjust="0"/>
  </p:normalViewPr>
  <p:slideViewPr>
    <p:cSldViewPr snapToGrid="0">
      <p:cViewPr varScale="1">
        <p:scale>
          <a:sx n="76" d="100"/>
          <a:sy n="76" d="100"/>
        </p:scale>
        <p:origin x="7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3360B9-50A1-41DC-BF72-EE75F6EBBD01}" type="datetimeFigureOut">
              <a:rPr lang="sv-SE" smtClean="0"/>
              <a:t>2024-10-21</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5A0808-1599-4532-BBF1-DC07A3EEEBC5}" type="slidenum">
              <a:rPr lang="sv-SE" smtClean="0"/>
              <a:t>‹#›</a:t>
            </a:fld>
            <a:endParaRPr lang="sv-SE"/>
          </a:p>
        </p:txBody>
      </p:sp>
    </p:spTree>
    <p:extLst>
      <p:ext uri="{BB962C8B-B14F-4D97-AF65-F5344CB8AC3E}">
        <p14:creationId xmlns:p14="http://schemas.microsoft.com/office/powerpoint/2010/main" val="1724238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805A0808-1599-4532-BBF1-DC07A3EEEBC5}" type="slidenum">
              <a:rPr lang="sv-SE" smtClean="0"/>
              <a:t>1</a:t>
            </a:fld>
            <a:endParaRPr lang="sv-SE"/>
          </a:p>
        </p:txBody>
      </p:sp>
    </p:spTree>
    <p:extLst>
      <p:ext uri="{BB962C8B-B14F-4D97-AF65-F5344CB8AC3E}">
        <p14:creationId xmlns:p14="http://schemas.microsoft.com/office/powerpoint/2010/main" val="3194323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i="0" u="none" strike="noStrike" kern="1200" baseline="0" dirty="0">
                <a:solidFill>
                  <a:schemeClr val="tx1"/>
                </a:solidFill>
                <a:latin typeface="+mn-lt"/>
                <a:ea typeface="+mn-ea"/>
                <a:cs typeface="+mn-cs"/>
              </a:rPr>
              <a:t>Saco-S förhandlar kollektivavtal för statligt anställda akademiker. Vi är övertygade om att vi blir starkare tillsammans. Därför har vi bildat Saco-S för att bättre kunna ta tillvara våra medlemmars intressen. Saco-S är en sammanslutning av 18 Saco-förbund. Tillsammans företräder vi nästan 90 000 akademiker. Vi förhandlar med Arbetsgivarverket och tecknar kollektivavtal om till exempel pensioner, allmänna anställningsvillkor, semester, sjukersättning och föräldraledighet. Avtalen gäller för alla statligt anställda akademiker. Du som är med i något av Saco-S medlemsförbund och jobbar inom staten omfattas av Saco-S förhandlingsverksamhet. Mer formellt brukar Saco-S betecknas som en förhandlingsorganisation. S:et i Saco-S står för staten.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r>
              <a:rPr lang="sv-SE" sz="1200" b="0" i="0" u="none" strike="noStrike" kern="1200" dirty="0">
                <a:solidFill>
                  <a:schemeClr val="tx1"/>
                </a:solidFill>
                <a:effectLst/>
                <a:latin typeface="Verdana" pitchFamily="34" charset="0"/>
                <a:ea typeface="ＭＳ Ｐゴシック" pitchFamily="-1" charset="-128"/>
                <a:cs typeface="ＭＳ Ｐゴシック" pitchFamily="-1" charset="-128"/>
              </a:rPr>
              <a:t>Varje Saco-S förbund är unikt. Samtliga förbund organiserar sina medlemmar utifrån utbildning och profession. Saco-S förbunden finns inom alla sektorer (statlig, kommunal och privat sektor).</a:t>
            </a:r>
          </a:p>
          <a:p>
            <a:endParaRPr lang="sv-SE" sz="1200" b="0" i="0" u="none" strike="noStrike" kern="1200" dirty="0">
              <a:solidFill>
                <a:schemeClr val="tx1"/>
              </a:solidFill>
              <a:effectLst/>
              <a:latin typeface="Verdana" pitchFamily="34" charset="0"/>
              <a:ea typeface="ＭＳ Ｐゴシック" pitchFamily="-1" charset="-128"/>
            </a:endParaRPr>
          </a:p>
          <a:p>
            <a:r>
              <a:rPr lang="sv-SE" sz="1200" b="0" i="0" u="none" strike="noStrike" kern="1200" dirty="0">
                <a:solidFill>
                  <a:schemeClr val="tx1"/>
                </a:solidFill>
                <a:effectLst/>
                <a:latin typeface="Verdana" pitchFamily="34" charset="0"/>
                <a:ea typeface="ＭＳ Ｐゴシック" pitchFamily="-1" charset="-128"/>
                <a:cs typeface="ＭＳ Ｐゴシック" pitchFamily="-1" charset="-128"/>
              </a:rPr>
              <a:t>Som akademiker i staten och medlem i ett Saco-S-förbund omfattas du av Saco-S förhandlingsverksamhet. Fackliga frågor om löne- och anställningsvillkor är gemensamma för alla statligt anställda akademiker. Därför har förbunden slutit sig samman och bildat Saco-S. Det ger en effektiv organisation och styrka för dig som medlem.</a:t>
            </a:r>
          </a:p>
          <a:p>
            <a:endParaRPr lang="sv-SE" sz="1200" b="0" i="0" u="none" strike="noStrike" kern="1200" dirty="0">
              <a:solidFill>
                <a:schemeClr val="tx1"/>
              </a:solidFill>
              <a:effectLst/>
              <a:latin typeface="Verdana" pitchFamily="34" charset="0"/>
              <a:ea typeface="ＭＳ Ｐゴシック" pitchFamily="-1" charset="-128"/>
            </a:endParaRPr>
          </a:p>
          <a:p>
            <a:endParaRPr lang="sv-SE" dirty="0"/>
          </a:p>
        </p:txBody>
      </p:sp>
      <p:sp>
        <p:nvSpPr>
          <p:cNvPr id="4" name="Platshållare för bildnummer 3"/>
          <p:cNvSpPr>
            <a:spLocks noGrp="1"/>
          </p:cNvSpPr>
          <p:nvPr>
            <p:ph type="sldNum" sz="quarter" idx="5"/>
          </p:nvPr>
        </p:nvSpPr>
        <p:spPr/>
        <p:txBody>
          <a:bodyPr/>
          <a:lstStyle/>
          <a:p>
            <a:fld id="{805A0808-1599-4532-BBF1-DC07A3EEEBC5}" type="slidenum">
              <a:rPr lang="sv-SE" smtClean="0"/>
              <a:t>2</a:t>
            </a:fld>
            <a:endParaRPr lang="sv-SE"/>
          </a:p>
        </p:txBody>
      </p:sp>
    </p:spTree>
    <p:extLst>
      <p:ext uri="{BB962C8B-B14F-4D97-AF65-F5344CB8AC3E}">
        <p14:creationId xmlns:p14="http://schemas.microsoft.com/office/powerpoint/2010/main" val="26197609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i="1" u="none" strike="noStrike" kern="1200" dirty="0">
                <a:solidFill>
                  <a:schemeClr val="tx1"/>
                </a:solidFill>
                <a:effectLst/>
                <a:latin typeface="+mn-lt"/>
                <a:ea typeface="+mn-ea"/>
                <a:cs typeface="+mn-cs"/>
              </a:rPr>
              <a:t>Alternativ: Vill ni så kan ni skriva in namnet på er Saco-S-förening och namnet på er myndighet i fältet ”Lokal nivå”</a:t>
            </a:r>
          </a:p>
          <a:p>
            <a:endParaRPr lang="sv-SE" sz="1200" b="1" i="0" u="none" strike="noStrike" kern="1200" dirty="0">
              <a:solidFill>
                <a:schemeClr val="tx1"/>
              </a:solidFill>
              <a:effectLst/>
              <a:latin typeface="+mn-lt"/>
              <a:ea typeface="+mn-ea"/>
              <a:cs typeface="+mn-cs"/>
            </a:endParaRPr>
          </a:p>
          <a:p>
            <a:r>
              <a:rPr lang="sv-SE" sz="1200" b="1" i="0" u="none" strike="noStrike" kern="1200" dirty="0">
                <a:solidFill>
                  <a:schemeClr val="tx1"/>
                </a:solidFill>
                <a:effectLst/>
                <a:latin typeface="+mn-lt"/>
                <a:ea typeface="+mn-ea"/>
                <a:cs typeface="+mn-cs"/>
              </a:rPr>
              <a:t>Saco-S centralt</a:t>
            </a:r>
          </a:p>
          <a:p>
            <a:r>
              <a:rPr lang="sv-SE" sz="1200" b="0" i="0" u="none" strike="noStrike" kern="1200" dirty="0">
                <a:solidFill>
                  <a:schemeClr val="tx1"/>
                </a:solidFill>
                <a:effectLst/>
                <a:latin typeface="+mn-lt"/>
                <a:ea typeface="+mn-ea"/>
                <a:cs typeface="+mn-cs"/>
              </a:rPr>
              <a:t>Saco-S är förhandlingsorganisationen för Saco förbundens statligt anställda medlemmar. </a:t>
            </a:r>
          </a:p>
          <a:p>
            <a:r>
              <a:rPr lang="sv-SE" sz="1200" b="0" i="0" u="none" strike="noStrike" kern="1200" dirty="0">
                <a:solidFill>
                  <a:schemeClr val="tx1"/>
                </a:solidFill>
                <a:effectLst/>
                <a:latin typeface="+mn-lt"/>
                <a:ea typeface="+mn-ea"/>
                <a:cs typeface="+mn-cs"/>
              </a:rPr>
              <a:t>Saco-S högsta beslutande organ är </a:t>
            </a:r>
            <a:r>
              <a:rPr lang="sv-SE" sz="1200" b="1" i="0" u="none" strike="noStrike" kern="1200" dirty="0">
                <a:solidFill>
                  <a:schemeClr val="tx1"/>
                </a:solidFill>
                <a:effectLst/>
                <a:latin typeface="+mn-lt"/>
                <a:ea typeface="+mn-ea"/>
                <a:cs typeface="+mn-cs"/>
              </a:rPr>
              <a:t>representantskapet</a:t>
            </a:r>
            <a:r>
              <a:rPr lang="sv-SE" sz="1200" b="0" i="0" u="none" strike="noStrike" kern="1200" dirty="0">
                <a:solidFill>
                  <a:schemeClr val="tx1"/>
                </a:solidFill>
                <a:effectLst/>
                <a:latin typeface="+mn-lt"/>
                <a:ea typeface="+mn-ea"/>
                <a:cs typeface="+mn-cs"/>
              </a:rPr>
              <a:t>, där alla medlemsförbund är representerade. Representantskapet beslutar om inriktningen på det centrala fackliga arbetet, om att träffa centrala kollektivavtal av generell karaktär eller om att vidta konfliktåtgärder. Saco-S </a:t>
            </a:r>
            <a:r>
              <a:rPr lang="sv-SE" sz="1200" b="1" i="0" u="none" strike="noStrike" kern="1200" dirty="0">
                <a:solidFill>
                  <a:schemeClr val="tx1"/>
                </a:solidFill>
                <a:effectLst/>
                <a:latin typeface="+mn-lt"/>
                <a:ea typeface="+mn-ea"/>
                <a:cs typeface="+mn-cs"/>
              </a:rPr>
              <a:t>styrelse</a:t>
            </a:r>
            <a:r>
              <a:rPr lang="sv-SE" sz="1200" b="0" i="0" u="none" strike="noStrike" kern="1200" dirty="0">
                <a:solidFill>
                  <a:schemeClr val="tx1"/>
                </a:solidFill>
                <a:effectLst/>
                <a:latin typeface="+mn-lt"/>
                <a:ea typeface="+mn-ea"/>
                <a:cs typeface="+mn-cs"/>
              </a:rPr>
              <a:t> leder det löpande arbetet. </a:t>
            </a:r>
            <a:r>
              <a:rPr lang="sv-SE" sz="1200" b="0" i="1" u="none" strike="noStrike" kern="1200" dirty="0">
                <a:solidFill>
                  <a:schemeClr val="tx1"/>
                </a:solidFill>
                <a:effectLst/>
                <a:latin typeface="+mn-lt"/>
                <a:ea typeface="+mn-ea"/>
                <a:cs typeface="+mn-cs"/>
              </a:rPr>
              <a:t>(Representantskapet kan jämföras med riksdagen och styrelsen med regeringen). </a:t>
            </a:r>
          </a:p>
          <a:p>
            <a:r>
              <a:rPr lang="sv-SE" sz="1200" b="0" i="0" u="none" strike="noStrike" kern="1200" dirty="0">
                <a:solidFill>
                  <a:schemeClr val="tx1"/>
                </a:solidFill>
                <a:effectLst/>
                <a:latin typeface="+mn-lt"/>
                <a:ea typeface="+mn-ea"/>
                <a:cs typeface="+mn-cs"/>
              </a:rPr>
              <a:t>Saco-S är representerade i ett antal partsgemensamma organ såsom Trygghetsstiftelsen, Partsrådet, Kåpan Pensioner och Samarbetsrådet samt ett antal statliga nämnder. Du kan läsa mer om Saco-S verksamhet och vår organisation på vår webbplats www.saco-s.se </a:t>
            </a:r>
          </a:p>
          <a:p>
            <a:endParaRPr lang="sv-SE" sz="1200" b="0" i="0" u="none" strike="noStrike" kern="1200" dirty="0">
              <a:solidFill>
                <a:schemeClr val="tx1"/>
              </a:solidFill>
              <a:effectLst/>
              <a:latin typeface="+mn-lt"/>
              <a:ea typeface="+mn-ea"/>
              <a:cs typeface="+mn-cs"/>
            </a:endParaRPr>
          </a:p>
          <a:p>
            <a:r>
              <a:rPr lang="sv-SE" sz="1200" b="0" i="0" u="none" strike="noStrike" kern="1200" dirty="0">
                <a:solidFill>
                  <a:schemeClr val="tx1"/>
                </a:solidFill>
                <a:effectLst/>
                <a:latin typeface="+mn-lt"/>
                <a:ea typeface="+mn-ea"/>
                <a:cs typeface="+mn-cs"/>
              </a:rPr>
              <a:t>(</a:t>
            </a:r>
            <a:r>
              <a:rPr lang="sv-SE" sz="1200" b="1" i="0" u="none" strike="noStrike" kern="1200" dirty="0">
                <a:solidFill>
                  <a:schemeClr val="tx1"/>
                </a:solidFill>
                <a:effectLst/>
                <a:latin typeface="+mn-lt"/>
                <a:ea typeface="+mn-ea"/>
                <a:cs typeface="+mn-cs"/>
              </a:rPr>
              <a:t>Viktigt att skilja på Saco och Saco-S. </a:t>
            </a:r>
            <a:r>
              <a:rPr lang="sv-SE" sz="1200" b="0" i="0" u="none" strike="noStrike" kern="1200" dirty="0">
                <a:solidFill>
                  <a:schemeClr val="tx1"/>
                </a:solidFill>
                <a:effectLst/>
                <a:latin typeface="+mn-lt"/>
                <a:ea typeface="+mn-ea"/>
                <a:cs typeface="+mn-cs"/>
              </a:rPr>
              <a:t>Saco, Sveriges akademikers centralorganisation, består av 21 självständiga förbund som tillsammans har drygt 940 000 medlemmar. I Saco-S ingår 18 Sacoförbund.)</a:t>
            </a:r>
          </a:p>
          <a:p>
            <a:endParaRPr lang="sv-SE" sz="1200" b="0" i="0" u="none" strike="noStrike" kern="1200" dirty="0">
              <a:solidFill>
                <a:schemeClr val="tx1"/>
              </a:solidFill>
              <a:effectLst/>
              <a:latin typeface="+mn-lt"/>
              <a:ea typeface="+mn-ea"/>
              <a:cs typeface="+mn-cs"/>
            </a:endParaRPr>
          </a:p>
          <a:p>
            <a:r>
              <a:rPr lang="sv-SE" sz="1200" b="1" i="0" u="none" strike="noStrike" kern="1200" dirty="0">
                <a:solidFill>
                  <a:schemeClr val="tx1"/>
                </a:solidFill>
                <a:effectLst/>
                <a:latin typeface="+mn-lt"/>
                <a:ea typeface="+mn-ea"/>
                <a:cs typeface="+mn-cs"/>
              </a:rPr>
              <a:t>Kontaktförbund</a:t>
            </a:r>
          </a:p>
          <a:p>
            <a:r>
              <a:rPr lang="sv-SE" sz="1200" b="0" i="0" u="none" strike="noStrike" kern="1200" dirty="0">
                <a:solidFill>
                  <a:schemeClr val="tx1"/>
                </a:solidFill>
                <a:effectLst/>
                <a:latin typeface="+mn-lt"/>
                <a:ea typeface="+mn-ea"/>
                <a:cs typeface="+mn-cs"/>
              </a:rPr>
              <a:t>För varje medlem i Arbetsgivarverket (dvs respektive myndighet) har Saco-S utsett ett </a:t>
            </a:r>
            <a:r>
              <a:rPr lang="sv-SE" sz="1200" b="1" i="0" u="none" strike="noStrike" kern="1200" dirty="0">
                <a:solidFill>
                  <a:schemeClr val="tx1"/>
                </a:solidFill>
                <a:effectLst/>
                <a:latin typeface="+mn-lt"/>
                <a:ea typeface="+mn-ea"/>
                <a:cs typeface="+mn-cs"/>
              </a:rPr>
              <a:t>kontaktförbund</a:t>
            </a:r>
            <a:r>
              <a:rPr lang="sv-SE" sz="1200" b="0" i="0" u="none" strike="noStrike" kern="1200" dirty="0">
                <a:solidFill>
                  <a:schemeClr val="tx1"/>
                </a:solidFill>
                <a:effectLst/>
                <a:latin typeface="+mn-lt"/>
                <a:ea typeface="+mn-ea"/>
                <a:cs typeface="+mn-cs"/>
              </a:rPr>
              <a:t>. Vilket förbund som är kontaktförbund på en specifik myndighet hittar man i </a:t>
            </a:r>
            <a:r>
              <a:rPr lang="sv-SE" sz="1200" b="1" i="0" u="none" strike="noStrike" kern="1200" dirty="0">
                <a:solidFill>
                  <a:schemeClr val="tx1"/>
                </a:solidFill>
                <a:effectLst/>
                <a:latin typeface="+mn-lt"/>
                <a:ea typeface="+mn-ea"/>
                <a:cs typeface="+mn-cs"/>
              </a:rPr>
              <a:t>Arbetstagarnyckeln</a:t>
            </a:r>
            <a:r>
              <a:rPr lang="sv-SE" sz="1200" b="0" i="0" u="none" strike="noStrike" kern="1200" dirty="0">
                <a:solidFill>
                  <a:schemeClr val="tx1"/>
                </a:solidFill>
                <a:effectLst/>
                <a:latin typeface="+mn-lt"/>
                <a:ea typeface="+mn-ea"/>
                <a:cs typeface="+mn-cs"/>
              </a:rPr>
              <a:t> som finns tillgänglig på Saco-S webbplats. </a:t>
            </a:r>
            <a:br>
              <a:rPr lang="sv-SE" sz="1200" b="0" i="0" u="none" strike="noStrike" kern="1200" dirty="0">
                <a:solidFill>
                  <a:schemeClr val="tx1"/>
                </a:solidFill>
                <a:effectLst/>
                <a:latin typeface="+mn-lt"/>
                <a:ea typeface="+mn-ea"/>
                <a:cs typeface="+mn-cs"/>
              </a:rPr>
            </a:br>
            <a:r>
              <a:rPr lang="sv-SE" sz="1200" b="0" i="0" u="none" strike="noStrike" kern="1200" dirty="0">
                <a:solidFill>
                  <a:schemeClr val="tx1"/>
                </a:solidFill>
                <a:effectLst/>
                <a:latin typeface="+mn-lt"/>
                <a:ea typeface="+mn-ea"/>
                <a:cs typeface="+mn-cs"/>
              </a:rPr>
              <a:t>Kontaktförbundens uppgifter är att: </a:t>
            </a:r>
          </a:p>
          <a:p>
            <a:r>
              <a:rPr lang="sv-SE" sz="1200" b="0" i="0" u="none" strike="noStrike" kern="1200" dirty="0">
                <a:solidFill>
                  <a:schemeClr val="tx1"/>
                </a:solidFill>
                <a:effectLst/>
                <a:latin typeface="+mn-lt"/>
                <a:ea typeface="+mn-ea"/>
                <a:cs typeface="+mn-cs"/>
              </a:rPr>
              <a:t>• Bistå de lokala förtroendevalda med rådgivning, utbildning, allmän service och förhandlingshjälp (servicefunktionen).</a:t>
            </a:r>
          </a:p>
          <a:p>
            <a:r>
              <a:rPr lang="sv-SE" sz="1200" b="0" i="0" u="none" strike="noStrike" kern="1200" dirty="0">
                <a:solidFill>
                  <a:schemeClr val="tx1"/>
                </a:solidFill>
                <a:effectLst/>
                <a:latin typeface="+mn-lt"/>
                <a:ea typeface="+mn-ea"/>
                <a:cs typeface="+mn-cs"/>
              </a:rPr>
              <a:t>• Förhandla för Saco-S vid centrala samverkansförhandlingar eller medbestämmandeförhandlingar (förhandlingsfunktionen).</a:t>
            </a:r>
          </a:p>
          <a:p>
            <a:r>
              <a:rPr lang="sv-SE" sz="1200" b="0" i="0" u="none" strike="noStrike" kern="1200" dirty="0">
                <a:solidFill>
                  <a:schemeClr val="tx1"/>
                </a:solidFill>
                <a:effectLst/>
                <a:latin typeface="+mn-lt"/>
                <a:ea typeface="+mn-ea"/>
                <a:cs typeface="+mn-cs"/>
              </a:rPr>
              <a:t>• Företräda Saco-S som lokal part om lokalförening saknas eller då en sådan saknar behörighet enligt denna arbetstagarnyckel (lokalpartsfunktionen) </a:t>
            </a:r>
          </a:p>
          <a:p>
            <a:r>
              <a:rPr lang="sv-SE" sz="1200" b="0" i="0" u="none" strike="noStrike" kern="1200" dirty="0">
                <a:solidFill>
                  <a:schemeClr val="tx1"/>
                </a:solidFill>
                <a:effectLst/>
                <a:latin typeface="+mn-lt"/>
                <a:ea typeface="+mn-ea"/>
                <a:cs typeface="+mn-cs"/>
              </a:rPr>
              <a:t>• Fatta beslut för Saco-S i vissa frågor enligt arbetstagarnyckeln (beslutsfunktionen).  </a:t>
            </a:r>
          </a:p>
          <a:p>
            <a:endParaRPr lang="sv-SE" sz="1200" b="0" i="0" u="none" strike="noStrike" kern="1200" dirty="0">
              <a:solidFill>
                <a:schemeClr val="tx1"/>
              </a:solidFill>
              <a:effectLst/>
              <a:latin typeface="+mn-lt"/>
              <a:ea typeface="+mn-ea"/>
              <a:cs typeface="+mn-cs"/>
            </a:endParaRPr>
          </a:p>
          <a:p>
            <a:r>
              <a:rPr lang="sv-SE" sz="1200" b="0" i="0" u="none" strike="noStrike" kern="1200" dirty="0">
                <a:solidFill>
                  <a:schemeClr val="tx1"/>
                </a:solidFill>
                <a:effectLst/>
                <a:latin typeface="+mn-lt"/>
                <a:ea typeface="+mn-ea"/>
                <a:cs typeface="+mn-cs"/>
              </a:rPr>
              <a:t>Kontaktförbunden ska också bevaka att alla medlemmar i Saco-S-förbunden får en likvärdig behandling oavsett förbundstillhörighet samt driva Saco-S och Saco federationens fackliga politik.</a:t>
            </a:r>
            <a:r>
              <a:rPr lang="sv-SE" sz="1200" b="1" i="0" u="none" strike="noStrike" kern="1200" dirty="0">
                <a:solidFill>
                  <a:schemeClr val="tx1"/>
                </a:solidFill>
                <a:effectLst/>
                <a:latin typeface="+mn-lt"/>
                <a:ea typeface="+mn-ea"/>
                <a:cs typeface="+mn-cs"/>
              </a:rPr>
              <a:t> </a:t>
            </a:r>
            <a:endParaRPr lang="sv-SE" sz="1200" b="0" i="0" u="none" strike="noStrike" kern="1200" dirty="0">
              <a:solidFill>
                <a:schemeClr val="tx1"/>
              </a:solidFill>
              <a:effectLst/>
              <a:latin typeface="+mn-lt"/>
              <a:ea typeface="+mn-ea"/>
              <a:cs typeface="+mn-cs"/>
            </a:endParaRPr>
          </a:p>
          <a:p>
            <a:r>
              <a:rPr lang="sv-SE" sz="1200" b="0" i="0" u="none" strike="noStrike" kern="1200" dirty="0">
                <a:solidFill>
                  <a:schemeClr val="tx1"/>
                </a:solidFill>
                <a:effectLst/>
                <a:latin typeface="+mn-lt"/>
                <a:ea typeface="+mn-ea"/>
                <a:cs typeface="+mn-cs"/>
              </a:rPr>
              <a:t>Vid oenighet mellan kontaktförbund och annat berört förbund om handläggningen av visst ärende kan frågan hänskjutas till Saco-S styrelse.</a:t>
            </a:r>
          </a:p>
          <a:p>
            <a:endParaRPr lang="sv-SE" dirty="0"/>
          </a:p>
          <a:p>
            <a:r>
              <a:rPr lang="sv-SE" sz="1200" b="1" i="0" u="none" strike="noStrike" kern="1200" dirty="0">
                <a:solidFill>
                  <a:schemeClr val="tx1"/>
                </a:solidFill>
                <a:effectLst/>
                <a:latin typeface="+mn-lt"/>
                <a:ea typeface="+mn-ea"/>
                <a:cs typeface="+mn-cs"/>
              </a:rPr>
              <a:t>Saco-S lokalt</a:t>
            </a:r>
          </a:p>
          <a:p>
            <a:r>
              <a:rPr lang="sv-SE" sz="1200" b="0" i="0" u="none" strike="noStrike" kern="1200" dirty="0">
                <a:solidFill>
                  <a:schemeClr val="tx1"/>
                </a:solidFill>
                <a:effectLst/>
                <a:latin typeface="+mn-lt"/>
                <a:ea typeface="+mn-ea"/>
                <a:cs typeface="+mn-cs"/>
              </a:rPr>
              <a:t>Saco-S företräder medlemmar som arbetar på statliga myndigheter och på organisationer som är medlemmar i Arbetsgivarverket samt riksdagen och riksdagens myndigheter. Saco-S delegerar uppgiften att vara organisationens företrädare på lokal nivå till Saco-S-föreningarna. Saco-S-föreningar har mandat att träffa lokala kollektivavtal och företräda medlemmarna i de flesta situationer. De lokala Saco-S-föreningarna representerar samtliga medlemmar på arbetsplatsen. De ska behandla alla medlemmar lika, oberoende av förbundstillhörighet, anställning, funktion eller befattning .</a:t>
            </a:r>
          </a:p>
          <a:p>
            <a:r>
              <a:rPr lang="sv-SE" sz="1200" b="0" i="0" u="none" strike="noStrike" kern="1200" dirty="0">
                <a:solidFill>
                  <a:schemeClr val="tx1"/>
                </a:solidFill>
                <a:effectLst/>
                <a:latin typeface="+mn-lt"/>
                <a:ea typeface="+mn-ea"/>
                <a:cs typeface="+mn-cs"/>
              </a:rPr>
              <a:t>Du kan söka fram vem som är lokal part vid dessa arbetsplatser i Saco-S arbetstagarnyckel som du hittar på www.saco-s.se </a:t>
            </a:r>
          </a:p>
          <a:p>
            <a:endParaRPr lang="sv-SE" sz="1200" b="0" i="0" u="none" strike="noStrike" kern="1200" dirty="0">
              <a:solidFill>
                <a:schemeClr val="tx1"/>
              </a:solidFill>
              <a:effectLst/>
              <a:latin typeface="+mn-lt"/>
              <a:ea typeface="+mn-ea"/>
              <a:cs typeface="+mn-cs"/>
            </a:endParaRPr>
          </a:p>
          <a:p>
            <a:r>
              <a:rPr lang="sv-SE" sz="1200" b="0" i="0" u="none" strike="noStrike" kern="1200" dirty="0">
                <a:solidFill>
                  <a:schemeClr val="tx1"/>
                </a:solidFill>
                <a:effectLst/>
                <a:latin typeface="+mn-lt"/>
                <a:ea typeface="+mn-ea"/>
                <a:cs typeface="+mn-cs"/>
              </a:rPr>
              <a:t>Om en lokal förening saknas företräder det förbund som av Saco-S utsetts till kontaktförbund Saco-S som lokal part.</a:t>
            </a:r>
            <a:r>
              <a:rPr lang="sv-SE" sz="1200" b="1" i="0" u="none" strike="noStrike" kern="1200" dirty="0">
                <a:solidFill>
                  <a:schemeClr val="tx1"/>
                </a:solidFill>
                <a:effectLst/>
                <a:latin typeface="+mn-lt"/>
                <a:ea typeface="+mn-ea"/>
                <a:cs typeface="+mn-cs"/>
              </a:rPr>
              <a:t> </a:t>
            </a:r>
            <a:endParaRPr lang="sv-SE" sz="1200" b="0" i="0" u="none" strike="noStrike" kern="1200" dirty="0">
              <a:solidFill>
                <a:schemeClr val="tx1"/>
              </a:solidFill>
              <a:effectLst/>
              <a:latin typeface="+mn-lt"/>
              <a:ea typeface="+mn-ea"/>
              <a:cs typeface="+mn-cs"/>
            </a:endParaRPr>
          </a:p>
          <a:p>
            <a:r>
              <a:rPr lang="sv-SE" sz="1200" b="0" i="0" u="none" strike="noStrike" kern="1200" dirty="0">
                <a:solidFill>
                  <a:schemeClr val="tx1"/>
                </a:solidFill>
                <a:effectLst/>
                <a:latin typeface="+mn-lt"/>
                <a:ea typeface="+mn-ea"/>
                <a:cs typeface="+mn-cs"/>
              </a:rPr>
              <a:t>I större verksamheter behandlas frågor som berör myndigheten eller motsvarande i dess helhet av en övergripande Saco-S-förening. </a:t>
            </a:r>
            <a:br>
              <a:rPr lang="sv-SE" sz="1200" b="0" i="0" u="none" strike="noStrike" kern="1200" dirty="0">
                <a:solidFill>
                  <a:schemeClr val="tx1"/>
                </a:solidFill>
                <a:effectLst/>
                <a:latin typeface="+mn-lt"/>
                <a:ea typeface="+mn-ea"/>
                <a:cs typeface="+mn-cs"/>
              </a:rPr>
            </a:br>
            <a:br>
              <a:rPr lang="sv-SE" sz="1200" b="0" i="0" u="none" strike="noStrike" kern="1200" dirty="0">
                <a:solidFill>
                  <a:schemeClr val="tx1"/>
                </a:solidFill>
                <a:effectLst/>
                <a:latin typeface="+mn-lt"/>
                <a:ea typeface="+mn-ea"/>
                <a:cs typeface="+mn-cs"/>
              </a:rPr>
            </a:br>
            <a:r>
              <a:rPr lang="sv-SE" sz="1200" b="0" i="0" u="none" strike="noStrike" kern="1200" dirty="0">
                <a:solidFill>
                  <a:schemeClr val="tx1"/>
                </a:solidFill>
                <a:effectLst/>
                <a:latin typeface="+mn-lt"/>
                <a:ea typeface="+mn-ea"/>
                <a:cs typeface="+mn-cs"/>
              </a:rPr>
              <a:t>I vissa fall finns </a:t>
            </a:r>
            <a:r>
              <a:rPr lang="sv-SE" sz="1200" b="1" i="0" u="none" strike="noStrike" kern="1200" dirty="0">
                <a:solidFill>
                  <a:schemeClr val="tx1"/>
                </a:solidFill>
                <a:effectLst/>
                <a:latin typeface="+mn-lt"/>
                <a:ea typeface="+mn-ea"/>
                <a:cs typeface="+mn-cs"/>
              </a:rPr>
              <a:t>lokal–lokala föreningar </a:t>
            </a:r>
            <a:r>
              <a:rPr lang="sv-SE" sz="1200" b="0" i="0" u="none" strike="noStrike" kern="1200" dirty="0">
                <a:solidFill>
                  <a:schemeClr val="tx1"/>
                </a:solidFill>
                <a:effectLst/>
                <a:latin typeface="+mn-lt"/>
                <a:ea typeface="+mn-ea"/>
                <a:cs typeface="+mn-cs"/>
              </a:rPr>
              <a:t>som ansvarar för samverkan på exempelvis regional nivå. Rollfördelningen framgår av de lokala och lokal–lokala stadgarna i respektive verksamhet.</a:t>
            </a:r>
          </a:p>
          <a:p>
            <a:endParaRPr lang="sv-SE" dirty="0"/>
          </a:p>
        </p:txBody>
      </p:sp>
      <p:sp>
        <p:nvSpPr>
          <p:cNvPr id="4" name="Platshållare för bildnummer 3"/>
          <p:cNvSpPr>
            <a:spLocks noGrp="1"/>
          </p:cNvSpPr>
          <p:nvPr>
            <p:ph type="sldNum" sz="quarter" idx="5"/>
          </p:nvPr>
        </p:nvSpPr>
        <p:spPr/>
        <p:txBody>
          <a:bodyPr/>
          <a:lstStyle/>
          <a:p>
            <a:fld id="{805A0808-1599-4532-BBF1-DC07A3EEEBC5}" type="slidenum">
              <a:rPr lang="sv-SE" smtClean="0"/>
              <a:t>3</a:t>
            </a:fld>
            <a:endParaRPr lang="sv-SE"/>
          </a:p>
        </p:txBody>
      </p:sp>
    </p:spTree>
    <p:extLst>
      <p:ext uri="{BB962C8B-B14F-4D97-AF65-F5344CB8AC3E}">
        <p14:creationId xmlns:p14="http://schemas.microsoft.com/office/powerpoint/2010/main" val="2910153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kern="1200" dirty="0">
                <a:solidFill>
                  <a:schemeClr val="tx1"/>
                </a:solidFill>
                <a:effectLst/>
                <a:latin typeface="+mn-lt"/>
                <a:ea typeface="ＭＳ Ｐゴシック" charset="-128"/>
                <a:cs typeface="ＭＳ Ｐゴシック" pitchFamily="-111" charset="-128"/>
              </a:rPr>
              <a:t>Saco-S fackliga politik – med fokus på verksamhet och individ.</a:t>
            </a:r>
          </a:p>
          <a:p>
            <a:r>
              <a:rPr lang="sv-SE" sz="1200" kern="1200" dirty="0">
                <a:solidFill>
                  <a:schemeClr val="tx1"/>
                </a:solidFill>
                <a:effectLst/>
                <a:latin typeface="+mn-lt"/>
                <a:ea typeface="ＭＳ Ｐゴシック" charset="-128"/>
                <a:cs typeface="ＭＳ Ｐゴシック" pitchFamily="-111" charset="-128"/>
              </a:rPr>
              <a:t>Den statliga verksamheten ska bedrivas rationellt, ekonomiskt och med hög kvalitet. En förutsättning för att lyckas med detta är att en hög andel av medarbetarna har akademisk kompetens. Medarbetare som är kunniga och som är med och bidrar till verksamheten. </a:t>
            </a:r>
          </a:p>
          <a:p>
            <a:endParaRPr lang="sv-SE" sz="1200" kern="1200" dirty="0">
              <a:solidFill>
                <a:schemeClr val="tx1"/>
              </a:solidFill>
              <a:effectLst/>
              <a:latin typeface="+mn-lt"/>
              <a:ea typeface="ＭＳ Ｐゴシック" charset="-128"/>
              <a:cs typeface="ＭＳ Ｐゴシック" pitchFamily="-111" charset="-128"/>
            </a:endParaRPr>
          </a:p>
          <a:p>
            <a:r>
              <a:rPr lang="sv-SE" sz="1200" b="0" kern="1200" dirty="0">
                <a:solidFill>
                  <a:schemeClr val="tx1"/>
                </a:solidFill>
                <a:effectLst/>
                <a:latin typeface="+mn-lt"/>
                <a:ea typeface="ＭＳ Ｐゴシック" charset="-128"/>
                <a:cs typeface="ＭＳ Ｐゴシック" pitchFamily="-111" charset="-128"/>
              </a:rPr>
              <a:t>Saco-S medlemmar är </a:t>
            </a:r>
            <a:r>
              <a:rPr lang="sv-SE" sz="1200" b="1" kern="1200" dirty="0">
                <a:solidFill>
                  <a:schemeClr val="tx1"/>
                </a:solidFill>
                <a:effectLst/>
                <a:latin typeface="+mn-lt"/>
                <a:ea typeface="ＭＳ Ｐゴシック" charset="-128"/>
                <a:cs typeface="ＭＳ Ｐゴシック" pitchFamily="-111" charset="-128"/>
              </a:rPr>
              <a:t>kunniga</a:t>
            </a:r>
            <a:r>
              <a:rPr lang="sv-SE" sz="1200" b="0" kern="1200" dirty="0">
                <a:solidFill>
                  <a:schemeClr val="tx1"/>
                </a:solidFill>
                <a:effectLst/>
                <a:latin typeface="+mn-lt"/>
                <a:ea typeface="ＭＳ Ｐゴシック" charset="-128"/>
                <a:cs typeface="ＭＳ Ｐゴシック" pitchFamily="-111" charset="-128"/>
              </a:rPr>
              <a:t> och </a:t>
            </a:r>
            <a:r>
              <a:rPr lang="sv-SE" sz="1200" b="1" kern="1200" dirty="0">
                <a:solidFill>
                  <a:schemeClr val="tx1"/>
                </a:solidFill>
                <a:effectLst/>
                <a:latin typeface="+mn-lt"/>
                <a:ea typeface="ＭＳ Ｐゴシック" charset="-128"/>
                <a:cs typeface="ＭＳ Ｐゴシック" pitchFamily="-111" charset="-128"/>
              </a:rPr>
              <a:t>engagerade</a:t>
            </a:r>
            <a:r>
              <a:rPr lang="sv-SE" sz="1200" b="0" kern="1200" dirty="0">
                <a:solidFill>
                  <a:schemeClr val="tx1"/>
                </a:solidFill>
                <a:effectLst/>
                <a:latin typeface="+mn-lt"/>
                <a:ea typeface="ＭＳ Ｐゴシック" charset="-128"/>
                <a:cs typeface="ＭＳ Ｐゴシック" pitchFamily="-111" charset="-128"/>
              </a:rPr>
              <a:t> akademiker som påverkar sitt arbetsliv och aktivt </a:t>
            </a:r>
            <a:r>
              <a:rPr lang="sv-SE" sz="1200" b="1" kern="1200" dirty="0">
                <a:solidFill>
                  <a:schemeClr val="tx1"/>
                </a:solidFill>
                <a:effectLst/>
                <a:latin typeface="+mn-lt"/>
                <a:ea typeface="ＭＳ Ｐゴシック" charset="-128"/>
                <a:cs typeface="ＭＳ Ｐゴシック" pitchFamily="-111" charset="-128"/>
              </a:rPr>
              <a:t>bidrar</a:t>
            </a:r>
            <a:r>
              <a:rPr lang="sv-SE" sz="1200" b="0" kern="1200" dirty="0">
                <a:solidFill>
                  <a:schemeClr val="tx1"/>
                </a:solidFill>
                <a:effectLst/>
                <a:latin typeface="+mn-lt"/>
                <a:ea typeface="ＭＳ Ｐゴシック" charset="-128"/>
                <a:cs typeface="ＭＳ Ｐゴシック" pitchFamily="-111" charset="-128"/>
              </a:rPr>
              <a:t> till resultat och utveckling av verksamheten. Akademiker i staten är generalister, specialister eller chefer. Saco-S politik baseras på denna grundsyn, liksom avtalen genom vilka Saco-S uppnår sina politiska mål. </a:t>
            </a:r>
          </a:p>
          <a:p>
            <a:endParaRPr lang="sv-SE" sz="1200" b="1" kern="1200" dirty="0">
              <a:solidFill>
                <a:schemeClr val="tx1"/>
              </a:solidFill>
              <a:effectLst/>
              <a:latin typeface="+mn-lt"/>
              <a:ea typeface="ＭＳ Ｐゴシック" charset="-128"/>
              <a:cs typeface="ＭＳ Ｐゴシック" pitchFamily="-111"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effectLst/>
                <a:latin typeface="+mn-lt"/>
                <a:ea typeface="+mn-ea"/>
                <a:cs typeface="+mn-cs"/>
              </a:rPr>
              <a:t>Saco-S politik präglas av fokus på både verksamhet och individ. Saco-S tror på ett samspel mellan verksamhetens bästa och ett synliggörande av medlemmens betydelse för verksamheten och dess utveckling. Med verksamheten i fokus och med ett </a:t>
            </a:r>
            <a:r>
              <a:rPr lang="sv-SE" sz="1200" b="1" kern="1200" dirty="0">
                <a:solidFill>
                  <a:schemeClr val="tx1"/>
                </a:solidFill>
                <a:effectLst/>
                <a:latin typeface="+mn-lt"/>
                <a:ea typeface="+mn-ea"/>
                <a:cs typeface="+mn-cs"/>
              </a:rPr>
              <a:t>samverkande förhållningssätt </a:t>
            </a:r>
            <a:r>
              <a:rPr lang="sv-SE" sz="1200" kern="1200" dirty="0">
                <a:solidFill>
                  <a:schemeClr val="tx1"/>
                </a:solidFill>
                <a:effectLst/>
                <a:latin typeface="+mn-lt"/>
                <a:ea typeface="+mn-ea"/>
                <a:cs typeface="+mn-cs"/>
              </a:rPr>
              <a:t>skapas en bättre arbetsmiljö och ett hållbart arbetsliv.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effectLst/>
                <a:latin typeface="+mn-lt"/>
                <a:ea typeface="ＭＳ Ｐゴシック" charset="-128"/>
                <a:cs typeface="ＭＳ Ｐゴシック" pitchFamily="-111" charset="-128"/>
              </a:rPr>
              <a:t> </a:t>
            </a:r>
          </a:p>
          <a:p>
            <a:r>
              <a:rPr lang="sv-SE" sz="1200" kern="1200" dirty="0">
                <a:solidFill>
                  <a:schemeClr val="tx1"/>
                </a:solidFill>
                <a:effectLst/>
                <a:latin typeface="+mn-lt"/>
                <a:ea typeface="ＭＳ Ｐゴシック" charset="-128"/>
                <a:cs typeface="ＭＳ Ｐゴシック" pitchFamily="-111" charset="-128"/>
              </a:rPr>
              <a:t>Saco-S skapar förutsättningar för att du som akademiker ska ha bra villkor på arbetet. Vi tecknar centrala kollektivavtal om exempelvis pensioner, allmänna anställningsvillkor som vad som ska gälla vid semester, sjukdom eller föräldraledighet. Vår politik och vårt arbetssätt präglas av en vilja att bidra till utveckling och resultat inom staten. För oss är det en självklarhet att nöjda medarbetare och en väl fungerande verksamhet går hand i hand. Medarbetarnas ansvar, kompetens, intressen och karriärmöjligheter ska synliggöras och kopplas samman med verksamhetens uppdrag och mål.</a:t>
            </a:r>
          </a:p>
          <a:p>
            <a:r>
              <a:rPr lang="sv-SE" sz="1200" kern="1200" dirty="0">
                <a:solidFill>
                  <a:schemeClr val="tx1"/>
                </a:solidFill>
                <a:effectLst/>
                <a:latin typeface="+mn-lt"/>
                <a:ea typeface="ＭＳ Ｐゴシック" charset="-128"/>
                <a:cs typeface="ＭＳ Ｐゴシック" pitchFamily="-111" charset="-128"/>
              </a:rPr>
              <a:t> </a:t>
            </a:r>
          </a:p>
          <a:p>
            <a:r>
              <a:rPr lang="sv-SE" sz="1200" kern="1200" dirty="0">
                <a:solidFill>
                  <a:schemeClr val="tx1"/>
                </a:solidFill>
                <a:effectLst/>
                <a:latin typeface="+mn-lt"/>
                <a:ea typeface="ＭＳ Ｐゴシック" charset="-128"/>
                <a:cs typeface="ＭＳ Ｐゴシック" pitchFamily="-111" charset="-128"/>
              </a:rPr>
              <a:t>Vår lönepolitik bygger på att ditt bidrag till verksamhetens mål och resultat ska ha en koppling till din lön och löneutveckling. Lönen ska var individuell och differentierad och lönenivån och löneutvecklingen ska vara konkurrenskraftig och marknadsmässig. Genom en individuell och differentierad löneutveckling stimuleras medarbetarna till ett ökat ansvarstagande, ökat engagemang och ökad måluppfyllelse. Lönnen ska sättas nära individen i dialog med chefen.</a:t>
            </a:r>
          </a:p>
          <a:p>
            <a:r>
              <a:rPr lang="sv-SE" sz="1200" kern="1200" dirty="0">
                <a:solidFill>
                  <a:schemeClr val="tx1"/>
                </a:solidFill>
                <a:effectLst/>
                <a:latin typeface="+mn-lt"/>
                <a:ea typeface="ＭＳ Ｐゴシック" charset="-128"/>
                <a:cs typeface="ＭＳ Ｐゴシック" pitchFamily="-111" charset="-128"/>
              </a:rPr>
              <a:t> </a:t>
            </a:r>
          </a:p>
          <a:p>
            <a:r>
              <a:rPr lang="sv-SE" sz="1200" kern="1200" dirty="0">
                <a:solidFill>
                  <a:schemeClr val="tx1"/>
                </a:solidFill>
                <a:effectLst/>
                <a:latin typeface="+mn-lt"/>
                <a:ea typeface="ＭＳ Ｐゴシック" charset="-128"/>
                <a:cs typeface="ＭＳ Ｐゴシック" pitchFamily="-111" charset="-128"/>
              </a:rPr>
              <a:t>Vi arbetar för att varje medarbetare, inom ramen för våra kollektivavtal, ska kunna påverka sin egen arbetssituation och sina villkor utifrån personliga önskemål och prioriteringar. Det kan exempelvis handla om lön, arbetstid, semesterdagar eller extra pensionsavsättningar.</a:t>
            </a:r>
          </a:p>
          <a:p>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effectLst/>
                <a:latin typeface="+mn-lt"/>
                <a:ea typeface="+mn-ea"/>
                <a:cs typeface="+mn-cs"/>
              </a:rPr>
              <a:t>Den lokala Saco-S-föreningens roll är att stödja verksamhetsutvecklingen. Den lokala Saco-S-föreningen bidrar med konstruktiva förslag och idéer om hur verksamheten kan förbättras. I en samverkande kultur kan medlemmarna dessutom själva bidra till verksamhetens utveckling.</a:t>
            </a:r>
          </a:p>
          <a:p>
            <a:endParaRPr lang="sv-SE" dirty="0"/>
          </a:p>
        </p:txBody>
      </p:sp>
      <p:sp>
        <p:nvSpPr>
          <p:cNvPr id="4" name="Platshållare för bildnummer 3"/>
          <p:cNvSpPr>
            <a:spLocks noGrp="1"/>
          </p:cNvSpPr>
          <p:nvPr>
            <p:ph type="sldNum" sz="quarter" idx="5"/>
          </p:nvPr>
        </p:nvSpPr>
        <p:spPr/>
        <p:txBody>
          <a:bodyPr/>
          <a:lstStyle/>
          <a:p>
            <a:fld id="{805A0808-1599-4532-BBF1-DC07A3EEEBC5}" type="slidenum">
              <a:rPr lang="sv-SE" smtClean="0"/>
              <a:t>4</a:t>
            </a:fld>
            <a:endParaRPr lang="sv-SE"/>
          </a:p>
        </p:txBody>
      </p:sp>
    </p:spTree>
    <p:extLst>
      <p:ext uri="{BB962C8B-B14F-4D97-AF65-F5344CB8AC3E}">
        <p14:creationId xmlns:p14="http://schemas.microsoft.com/office/powerpoint/2010/main" val="16367228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Här kan du som lokal företrädare presentera föreningen och beskriva vad Saco-S-föreningen arbetar med för frågor lokalt.  </a:t>
            </a:r>
          </a:p>
          <a:p>
            <a:endParaRPr lang="sv-SE" dirty="0"/>
          </a:p>
          <a:p>
            <a:r>
              <a:rPr lang="sv-SE" dirty="0"/>
              <a:t>Att arbeta lokalfackligt är ofta roligt, engagerande och utvecklande. Det ger insikter och kunskaper om hur en myndighet styrs och fungerar. Det ger också goda möjligheter att skapa ett stort nätverk som kan påverka hur arbetsplatsen utvecklas för att bli bättre för medlemmarna. Du har ett spännande  och brett uppdrag; du är företrädare, förslagsställare, ambassadör, samordnare, bollplank och förhandlare. Du samverkar med arbetsgivaren, du coachar medlemmar inför lönerevisionerna, arbetar med medlemsrekrytering och du stödjer och ger råd till medlemmen i olika frågor. Självklart ger uppdraget också kunskaper om lagar och avtal på arbetsmarknaden.</a:t>
            </a:r>
          </a:p>
          <a:p>
            <a:endParaRPr lang="sv-SE" dirty="0"/>
          </a:p>
          <a:p>
            <a:r>
              <a:rPr lang="sv-SE" dirty="0"/>
              <a:t>På www.saco-s.se och i Saco-S webbshop hittar du mer information, broschyrer, profilprodukter och Arbetstagarnyckeln. </a:t>
            </a:r>
          </a:p>
          <a:p>
            <a:endParaRPr lang="sv-SE" dirty="0"/>
          </a:p>
          <a:p>
            <a:r>
              <a:rPr lang="sv-SE" b="1" dirty="0"/>
              <a:t>Lokala frågor på förbundsnivå </a:t>
            </a:r>
            <a:r>
              <a:rPr lang="sv-SE" b="0" dirty="0"/>
              <a:t>(antingen kontaktförbund eller aktuellt förbund för berörd medlem hanterar dessa)</a:t>
            </a:r>
          </a:p>
          <a:p>
            <a:pPr marL="171450" indent="-171450">
              <a:buFontTx/>
              <a:buChar char="-"/>
            </a:pPr>
            <a:r>
              <a:rPr lang="sv-SE" b="0" dirty="0"/>
              <a:t>Lokala tvisteförhandlingar</a:t>
            </a:r>
          </a:p>
          <a:p>
            <a:pPr marL="171450" indent="-171450">
              <a:buFontTx/>
              <a:buChar char="-"/>
            </a:pPr>
            <a:r>
              <a:rPr lang="sv-SE" b="0" dirty="0"/>
              <a:t>Enskilda medlemsärenden</a:t>
            </a:r>
          </a:p>
          <a:p>
            <a:pPr marL="171450" indent="-171450">
              <a:buFontTx/>
              <a:buChar char="-"/>
            </a:pPr>
            <a:r>
              <a:rPr lang="sv-SE" b="0" dirty="0"/>
              <a:t>Chefsavtalet</a:t>
            </a:r>
          </a:p>
          <a:p>
            <a:pPr marL="171450" indent="-171450">
              <a:buFontTx/>
              <a:buChar char="-"/>
            </a:pPr>
            <a:r>
              <a:rPr lang="sv-SE" b="0" dirty="0"/>
              <a:t>Övertalighet</a:t>
            </a:r>
          </a:p>
        </p:txBody>
      </p:sp>
      <p:sp>
        <p:nvSpPr>
          <p:cNvPr id="4" name="Platshållare för bildnummer 3"/>
          <p:cNvSpPr>
            <a:spLocks noGrp="1"/>
          </p:cNvSpPr>
          <p:nvPr>
            <p:ph type="sldNum" sz="quarter" idx="5"/>
          </p:nvPr>
        </p:nvSpPr>
        <p:spPr/>
        <p:txBody>
          <a:bodyPr/>
          <a:lstStyle/>
          <a:p>
            <a:fld id="{805A0808-1599-4532-BBF1-DC07A3EEEBC5}" type="slidenum">
              <a:rPr lang="sv-SE" smtClean="0"/>
              <a:t>5</a:t>
            </a:fld>
            <a:endParaRPr lang="sv-SE"/>
          </a:p>
        </p:txBody>
      </p:sp>
    </p:spTree>
    <p:extLst>
      <p:ext uri="{BB962C8B-B14F-4D97-AF65-F5344CB8AC3E}">
        <p14:creationId xmlns:p14="http://schemas.microsoft.com/office/powerpoint/2010/main" val="4277162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172DC47-CFFA-4E50-A883-E53B9CFF8C5E}"/>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8B4AF55B-4912-4CA5-AC98-797C03AC49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9FD3C36D-547C-456F-9463-630BE6673311}"/>
              </a:ext>
            </a:extLst>
          </p:cNvPr>
          <p:cNvSpPr>
            <a:spLocks noGrp="1"/>
          </p:cNvSpPr>
          <p:nvPr>
            <p:ph type="dt" sz="half" idx="10"/>
          </p:nvPr>
        </p:nvSpPr>
        <p:spPr/>
        <p:txBody>
          <a:bodyPr/>
          <a:lstStyle/>
          <a:p>
            <a:fld id="{1E383999-A63B-447F-91CE-A8321DAF7A91}" type="datetimeFigureOut">
              <a:rPr lang="sv-SE" smtClean="0"/>
              <a:t>2024-10-21</a:t>
            </a:fld>
            <a:endParaRPr lang="sv-SE"/>
          </a:p>
        </p:txBody>
      </p:sp>
      <p:sp>
        <p:nvSpPr>
          <p:cNvPr id="5" name="Platshållare för sidfot 4">
            <a:extLst>
              <a:ext uri="{FF2B5EF4-FFF2-40B4-BE49-F238E27FC236}">
                <a16:creationId xmlns:a16="http://schemas.microsoft.com/office/drawing/2014/main" id="{D4FFCEE3-691B-4E4D-A869-1EDF6103EAC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A6B8BD0-A1FF-4599-95D5-7C75FEB29113}"/>
              </a:ext>
            </a:extLst>
          </p:cNvPr>
          <p:cNvSpPr>
            <a:spLocks noGrp="1"/>
          </p:cNvSpPr>
          <p:nvPr>
            <p:ph type="sldNum" sz="quarter" idx="12"/>
          </p:nvPr>
        </p:nvSpPr>
        <p:spPr/>
        <p:txBody>
          <a:bodyPr/>
          <a:lstStyle/>
          <a:p>
            <a:fld id="{055F7DC6-1F29-4BDC-A5A3-631B33B530E0}" type="slidenum">
              <a:rPr lang="sv-SE" smtClean="0"/>
              <a:t>‹#›</a:t>
            </a:fld>
            <a:endParaRPr lang="sv-SE"/>
          </a:p>
        </p:txBody>
      </p:sp>
    </p:spTree>
    <p:extLst>
      <p:ext uri="{BB962C8B-B14F-4D97-AF65-F5344CB8AC3E}">
        <p14:creationId xmlns:p14="http://schemas.microsoft.com/office/powerpoint/2010/main" val="4176282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9B482D0-F13E-4CB2-BFB5-DE9349D22FFB}"/>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56839D1D-20A4-437D-BFC7-78F4394DAB47}"/>
              </a:ext>
            </a:extLst>
          </p:cNvPr>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1389C65-358A-4D61-9634-69DDE0271F0C}"/>
              </a:ext>
            </a:extLst>
          </p:cNvPr>
          <p:cNvSpPr>
            <a:spLocks noGrp="1"/>
          </p:cNvSpPr>
          <p:nvPr>
            <p:ph type="dt" sz="half" idx="10"/>
          </p:nvPr>
        </p:nvSpPr>
        <p:spPr/>
        <p:txBody>
          <a:bodyPr/>
          <a:lstStyle/>
          <a:p>
            <a:fld id="{1E383999-A63B-447F-91CE-A8321DAF7A91}" type="datetimeFigureOut">
              <a:rPr lang="sv-SE" smtClean="0"/>
              <a:t>2024-10-21</a:t>
            </a:fld>
            <a:endParaRPr lang="sv-SE"/>
          </a:p>
        </p:txBody>
      </p:sp>
      <p:sp>
        <p:nvSpPr>
          <p:cNvPr id="5" name="Platshållare för sidfot 4">
            <a:extLst>
              <a:ext uri="{FF2B5EF4-FFF2-40B4-BE49-F238E27FC236}">
                <a16:creationId xmlns:a16="http://schemas.microsoft.com/office/drawing/2014/main" id="{9A077C89-AB44-42E9-B267-3620C6B0B6E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A2FD8B7-61F0-4570-B245-2210E5D086FC}"/>
              </a:ext>
            </a:extLst>
          </p:cNvPr>
          <p:cNvSpPr>
            <a:spLocks noGrp="1"/>
          </p:cNvSpPr>
          <p:nvPr>
            <p:ph type="sldNum" sz="quarter" idx="12"/>
          </p:nvPr>
        </p:nvSpPr>
        <p:spPr/>
        <p:txBody>
          <a:bodyPr/>
          <a:lstStyle/>
          <a:p>
            <a:fld id="{055F7DC6-1F29-4BDC-A5A3-631B33B530E0}" type="slidenum">
              <a:rPr lang="sv-SE" smtClean="0"/>
              <a:t>‹#›</a:t>
            </a:fld>
            <a:endParaRPr lang="sv-SE"/>
          </a:p>
        </p:txBody>
      </p:sp>
    </p:spTree>
    <p:extLst>
      <p:ext uri="{BB962C8B-B14F-4D97-AF65-F5344CB8AC3E}">
        <p14:creationId xmlns:p14="http://schemas.microsoft.com/office/powerpoint/2010/main" val="519741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6BB1F53D-1214-4F1D-9764-97ABB8C5701B}"/>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C09B0BB5-F4FC-46BA-A6D0-39A8809FC2D6}"/>
              </a:ext>
            </a:extLst>
          </p:cNvPr>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913E901-FB36-49C6-8E10-BA51D77CA8FB}"/>
              </a:ext>
            </a:extLst>
          </p:cNvPr>
          <p:cNvSpPr>
            <a:spLocks noGrp="1"/>
          </p:cNvSpPr>
          <p:nvPr>
            <p:ph type="dt" sz="half" idx="10"/>
          </p:nvPr>
        </p:nvSpPr>
        <p:spPr/>
        <p:txBody>
          <a:bodyPr/>
          <a:lstStyle/>
          <a:p>
            <a:fld id="{1E383999-A63B-447F-91CE-A8321DAF7A91}" type="datetimeFigureOut">
              <a:rPr lang="sv-SE" smtClean="0"/>
              <a:t>2024-10-21</a:t>
            </a:fld>
            <a:endParaRPr lang="sv-SE"/>
          </a:p>
        </p:txBody>
      </p:sp>
      <p:sp>
        <p:nvSpPr>
          <p:cNvPr id="5" name="Platshållare för sidfot 4">
            <a:extLst>
              <a:ext uri="{FF2B5EF4-FFF2-40B4-BE49-F238E27FC236}">
                <a16:creationId xmlns:a16="http://schemas.microsoft.com/office/drawing/2014/main" id="{80DB5DC7-67FF-49FC-8F72-F072E4F4935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CFF9827-4153-4A51-8A7D-FCFE2B94AD30}"/>
              </a:ext>
            </a:extLst>
          </p:cNvPr>
          <p:cNvSpPr>
            <a:spLocks noGrp="1"/>
          </p:cNvSpPr>
          <p:nvPr>
            <p:ph type="sldNum" sz="quarter" idx="12"/>
          </p:nvPr>
        </p:nvSpPr>
        <p:spPr/>
        <p:txBody>
          <a:bodyPr/>
          <a:lstStyle/>
          <a:p>
            <a:fld id="{055F7DC6-1F29-4BDC-A5A3-631B33B530E0}" type="slidenum">
              <a:rPr lang="sv-SE" smtClean="0"/>
              <a:t>‹#›</a:t>
            </a:fld>
            <a:endParaRPr lang="sv-SE"/>
          </a:p>
        </p:txBody>
      </p:sp>
    </p:spTree>
    <p:extLst>
      <p:ext uri="{BB962C8B-B14F-4D97-AF65-F5344CB8AC3E}">
        <p14:creationId xmlns:p14="http://schemas.microsoft.com/office/powerpoint/2010/main" val="75776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9AF1902-F493-4926-AC95-4BDE0C064E5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56B9B7E-7D5A-4C46-AE8F-EBCA61F9D56D}"/>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0E7E41D-DB89-40AF-8395-8A0349DA6AE6}"/>
              </a:ext>
            </a:extLst>
          </p:cNvPr>
          <p:cNvSpPr>
            <a:spLocks noGrp="1"/>
          </p:cNvSpPr>
          <p:nvPr>
            <p:ph type="dt" sz="half" idx="10"/>
          </p:nvPr>
        </p:nvSpPr>
        <p:spPr/>
        <p:txBody>
          <a:bodyPr/>
          <a:lstStyle/>
          <a:p>
            <a:fld id="{1E383999-A63B-447F-91CE-A8321DAF7A91}" type="datetimeFigureOut">
              <a:rPr lang="sv-SE" smtClean="0"/>
              <a:t>2024-10-21</a:t>
            </a:fld>
            <a:endParaRPr lang="sv-SE"/>
          </a:p>
        </p:txBody>
      </p:sp>
      <p:sp>
        <p:nvSpPr>
          <p:cNvPr id="5" name="Platshållare för sidfot 4">
            <a:extLst>
              <a:ext uri="{FF2B5EF4-FFF2-40B4-BE49-F238E27FC236}">
                <a16:creationId xmlns:a16="http://schemas.microsoft.com/office/drawing/2014/main" id="{4D451D47-98AC-4824-9704-CC44B40D46D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D9782BD-C79D-4201-B78B-8E638E78DB8D}"/>
              </a:ext>
            </a:extLst>
          </p:cNvPr>
          <p:cNvSpPr>
            <a:spLocks noGrp="1"/>
          </p:cNvSpPr>
          <p:nvPr>
            <p:ph type="sldNum" sz="quarter" idx="12"/>
          </p:nvPr>
        </p:nvSpPr>
        <p:spPr/>
        <p:txBody>
          <a:bodyPr/>
          <a:lstStyle/>
          <a:p>
            <a:fld id="{055F7DC6-1F29-4BDC-A5A3-631B33B530E0}" type="slidenum">
              <a:rPr lang="sv-SE" smtClean="0"/>
              <a:t>‹#›</a:t>
            </a:fld>
            <a:endParaRPr lang="sv-SE"/>
          </a:p>
        </p:txBody>
      </p:sp>
    </p:spTree>
    <p:extLst>
      <p:ext uri="{BB962C8B-B14F-4D97-AF65-F5344CB8AC3E}">
        <p14:creationId xmlns:p14="http://schemas.microsoft.com/office/powerpoint/2010/main" val="4160283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D2BBF60-1BB7-4195-8515-8D62ACBE21CD}"/>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C8E0F391-D3C5-42BA-9036-EA8E7E0CA7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a:extLst>
              <a:ext uri="{FF2B5EF4-FFF2-40B4-BE49-F238E27FC236}">
                <a16:creationId xmlns:a16="http://schemas.microsoft.com/office/drawing/2014/main" id="{C5E6A543-C912-455D-BDD1-E1FE09E000FB}"/>
              </a:ext>
            </a:extLst>
          </p:cNvPr>
          <p:cNvSpPr>
            <a:spLocks noGrp="1"/>
          </p:cNvSpPr>
          <p:nvPr>
            <p:ph type="dt" sz="half" idx="10"/>
          </p:nvPr>
        </p:nvSpPr>
        <p:spPr/>
        <p:txBody>
          <a:bodyPr/>
          <a:lstStyle/>
          <a:p>
            <a:fld id="{1E383999-A63B-447F-91CE-A8321DAF7A91}" type="datetimeFigureOut">
              <a:rPr lang="sv-SE" smtClean="0"/>
              <a:t>2024-10-21</a:t>
            </a:fld>
            <a:endParaRPr lang="sv-SE"/>
          </a:p>
        </p:txBody>
      </p:sp>
      <p:sp>
        <p:nvSpPr>
          <p:cNvPr id="5" name="Platshållare för sidfot 4">
            <a:extLst>
              <a:ext uri="{FF2B5EF4-FFF2-40B4-BE49-F238E27FC236}">
                <a16:creationId xmlns:a16="http://schemas.microsoft.com/office/drawing/2014/main" id="{55CE74A8-951A-491C-92B7-F7EAB1D3F82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E192B20-68B6-41B8-849A-A8D6DA926295}"/>
              </a:ext>
            </a:extLst>
          </p:cNvPr>
          <p:cNvSpPr>
            <a:spLocks noGrp="1"/>
          </p:cNvSpPr>
          <p:nvPr>
            <p:ph type="sldNum" sz="quarter" idx="12"/>
          </p:nvPr>
        </p:nvSpPr>
        <p:spPr/>
        <p:txBody>
          <a:bodyPr/>
          <a:lstStyle/>
          <a:p>
            <a:fld id="{055F7DC6-1F29-4BDC-A5A3-631B33B530E0}" type="slidenum">
              <a:rPr lang="sv-SE" smtClean="0"/>
              <a:t>‹#›</a:t>
            </a:fld>
            <a:endParaRPr lang="sv-SE"/>
          </a:p>
        </p:txBody>
      </p:sp>
    </p:spTree>
    <p:extLst>
      <p:ext uri="{BB962C8B-B14F-4D97-AF65-F5344CB8AC3E}">
        <p14:creationId xmlns:p14="http://schemas.microsoft.com/office/powerpoint/2010/main" val="3508215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CAFE21D-FCF5-4A00-912F-8DCBC82A6F2C}"/>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6D97CBE-97D8-4074-A9CF-6C65FF98CDE6}"/>
              </a:ext>
            </a:extLst>
          </p:cNvPr>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95C3448C-CACC-4089-AF6A-8AFED86970D1}"/>
              </a:ext>
            </a:extLst>
          </p:cNvPr>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981CB56A-2B7E-4571-AF68-16D01CBA782C}"/>
              </a:ext>
            </a:extLst>
          </p:cNvPr>
          <p:cNvSpPr>
            <a:spLocks noGrp="1"/>
          </p:cNvSpPr>
          <p:nvPr>
            <p:ph type="dt" sz="half" idx="10"/>
          </p:nvPr>
        </p:nvSpPr>
        <p:spPr/>
        <p:txBody>
          <a:bodyPr/>
          <a:lstStyle/>
          <a:p>
            <a:fld id="{1E383999-A63B-447F-91CE-A8321DAF7A91}" type="datetimeFigureOut">
              <a:rPr lang="sv-SE" smtClean="0"/>
              <a:t>2024-10-21</a:t>
            </a:fld>
            <a:endParaRPr lang="sv-SE"/>
          </a:p>
        </p:txBody>
      </p:sp>
      <p:sp>
        <p:nvSpPr>
          <p:cNvPr id="6" name="Platshållare för sidfot 5">
            <a:extLst>
              <a:ext uri="{FF2B5EF4-FFF2-40B4-BE49-F238E27FC236}">
                <a16:creationId xmlns:a16="http://schemas.microsoft.com/office/drawing/2014/main" id="{069570FB-99A5-4C34-B3F4-491BD4BA085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35D3D14-1015-454E-9517-24BAA49DD894}"/>
              </a:ext>
            </a:extLst>
          </p:cNvPr>
          <p:cNvSpPr>
            <a:spLocks noGrp="1"/>
          </p:cNvSpPr>
          <p:nvPr>
            <p:ph type="sldNum" sz="quarter" idx="12"/>
          </p:nvPr>
        </p:nvSpPr>
        <p:spPr/>
        <p:txBody>
          <a:bodyPr/>
          <a:lstStyle/>
          <a:p>
            <a:fld id="{055F7DC6-1F29-4BDC-A5A3-631B33B530E0}" type="slidenum">
              <a:rPr lang="sv-SE" smtClean="0"/>
              <a:t>‹#›</a:t>
            </a:fld>
            <a:endParaRPr lang="sv-SE"/>
          </a:p>
        </p:txBody>
      </p:sp>
    </p:spTree>
    <p:extLst>
      <p:ext uri="{BB962C8B-B14F-4D97-AF65-F5344CB8AC3E}">
        <p14:creationId xmlns:p14="http://schemas.microsoft.com/office/powerpoint/2010/main" val="3452394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4B8CC46-701F-4EEA-AA8A-21C2F438C5DB}"/>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8708A4E0-1C6B-48E0-9A67-ED31AE3FCE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a:extLst>
              <a:ext uri="{FF2B5EF4-FFF2-40B4-BE49-F238E27FC236}">
                <a16:creationId xmlns:a16="http://schemas.microsoft.com/office/drawing/2014/main" id="{B820C343-731B-480B-B86A-4D02B859408B}"/>
              </a:ext>
            </a:extLst>
          </p:cNvPr>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DB9F49A7-C17C-4190-BC58-C1996D5FA9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a:extLst>
              <a:ext uri="{FF2B5EF4-FFF2-40B4-BE49-F238E27FC236}">
                <a16:creationId xmlns:a16="http://schemas.microsoft.com/office/drawing/2014/main" id="{A969B3BA-C2D9-4339-8065-01CD016C605D}"/>
              </a:ext>
            </a:extLst>
          </p:cNvPr>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CBDBEB74-7880-4766-8E2C-B74C50EC4BE2}"/>
              </a:ext>
            </a:extLst>
          </p:cNvPr>
          <p:cNvSpPr>
            <a:spLocks noGrp="1"/>
          </p:cNvSpPr>
          <p:nvPr>
            <p:ph type="dt" sz="half" idx="10"/>
          </p:nvPr>
        </p:nvSpPr>
        <p:spPr/>
        <p:txBody>
          <a:bodyPr/>
          <a:lstStyle/>
          <a:p>
            <a:fld id="{1E383999-A63B-447F-91CE-A8321DAF7A91}" type="datetimeFigureOut">
              <a:rPr lang="sv-SE" smtClean="0"/>
              <a:t>2024-10-21</a:t>
            </a:fld>
            <a:endParaRPr lang="sv-SE"/>
          </a:p>
        </p:txBody>
      </p:sp>
      <p:sp>
        <p:nvSpPr>
          <p:cNvPr id="8" name="Platshållare för sidfot 7">
            <a:extLst>
              <a:ext uri="{FF2B5EF4-FFF2-40B4-BE49-F238E27FC236}">
                <a16:creationId xmlns:a16="http://schemas.microsoft.com/office/drawing/2014/main" id="{04BD4881-A933-4225-BB51-B0C761FC3C15}"/>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2F625A10-1ABE-4593-A8A0-4AB6A2415E94}"/>
              </a:ext>
            </a:extLst>
          </p:cNvPr>
          <p:cNvSpPr>
            <a:spLocks noGrp="1"/>
          </p:cNvSpPr>
          <p:nvPr>
            <p:ph type="sldNum" sz="quarter" idx="12"/>
          </p:nvPr>
        </p:nvSpPr>
        <p:spPr/>
        <p:txBody>
          <a:bodyPr/>
          <a:lstStyle/>
          <a:p>
            <a:fld id="{055F7DC6-1F29-4BDC-A5A3-631B33B530E0}" type="slidenum">
              <a:rPr lang="sv-SE" smtClean="0"/>
              <a:t>‹#›</a:t>
            </a:fld>
            <a:endParaRPr lang="sv-SE"/>
          </a:p>
        </p:txBody>
      </p:sp>
    </p:spTree>
    <p:extLst>
      <p:ext uri="{BB962C8B-B14F-4D97-AF65-F5344CB8AC3E}">
        <p14:creationId xmlns:p14="http://schemas.microsoft.com/office/powerpoint/2010/main" val="3869647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2333B78-85A0-475E-8D0C-4240C0ECBE45}"/>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07042558-5DF4-4265-A280-135BA39C4585}"/>
              </a:ext>
            </a:extLst>
          </p:cNvPr>
          <p:cNvSpPr>
            <a:spLocks noGrp="1"/>
          </p:cNvSpPr>
          <p:nvPr>
            <p:ph type="dt" sz="half" idx="10"/>
          </p:nvPr>
        </p:nvSpPr>
        <p:spPr/>
        <p:txBody>
          <a:bodyPr/>
          <a:lstStyle/>
          <a:p>
            <a:fld id="{1E383999-A63B-447F-91CE-A8321DAF7A91}" type="datetimeFigureOut">
              <a:rPr lang="sv-SE" smtClean="0"/>
              <a:t>2024-10-21</a:t>
            </a:fld>
            <a:endParaRPr lang="sv-SE"/>
          </a:p>
        </p:txBody>
      </p:sp>
      <p:sp>
        <p:nvSpPr>
          <p:cNvPr id="4" name="Platshållare för sidfot 3">
            <a:extLst>
              <a:ext uri="{FF2B5EF4-FFF2-40B4-BE49-F238E27FC236}">
                <a16:creationId xmlns:a16="http://schemas.microsoft.com/office/drawing/2014/main" id="{722E4A21-E4D0-4CA1-865B-716E1B21D2A8}"/>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4D731BE6-3D20-492D-B184-F6DE7BB0C7A0}"/>
              </a:ext>
            </a:extLst>
          </p:cNvPr>
          <p:cNvSpPr>
            <a:spLocks noGrp="1"/>
          </p:cNvSpPr>
          <p:nvPr>
            <p:ph type="sldNum" sz="quarter" idx="12"/>
          </p:nvPr>
        </p:nvSpPr>
        <p:spPr/>
        <p:txBody>
          <a:bodyPr/>
          <a:lstStyle/>
          <a:p>
            <a:fld id="{055F7DC6-1F29-4BDC-A5A3-631B33B530E0}" type="slidenum">
              <a:rPr lang="sv-SE" smtClean="0"/>
              <a:t>‹#›</a:t>
            </a:fld>
            <a:endParaRPr lang="sv-SE"/>
          </a:p>
        </p:txBody>
      </p:sp>
    </p:spTree>
    <p:extLst>
      <p:ext uri="{BB962C8B-B14F-4D97-AF65-F5344CB8AC3E}">
        <p14:creationId xmlns:p14="http://schemas.microsoft.com/office/powerpoint/2010/main" val="1792073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930EA3CB-80AB-4151-BF6E-B75C724ACDCC}"/>
              </a:ext>
            </a:extLst>
          </p:cNvPr>
          <p:cNvSpPr>
            <a:spLocks noGrp="1"/>
          </p:cNvSpPr>
          <p:nvPr>
            <p:ph type="dt" sz="half" idx="10"/>
          </p:nvPr>
        </p:nvSpPr>
        <p:spPr/>
        <p:txBody>
          <a:bodyPr/>
          <a:lstStyle/>
          <a:p>
            <a:fld id="{1E383999-A63B-447F-91CE-A8321DAF7A91}" type="datetimeFigureOut">
              <a:rPr lang="sv-SE" smtClean="0"/>
              <a:t>2024-10-21</a:t>
            </a:fld>
            <a:endParaRPr lang="sv-SE"/>
          </a:p>
        </p:txBody>
      </p:sp>
      <p:sp>
        <p:nvSpPr>
          <p:cNvPr id="3" name="Platshållare för sidfot 2">
            <a:extLst>
              <a:ext uri="{FF2B5EF4-FFF2-40B4-BE49-F238E27FC236}">
                <a16:creationId xmlns:a16="http://schemas.microsoft.com/office/drawing/2014/main" id="{4F58AEA3-A461-4483-A9D1-08B64CC62DB5}"/>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6DDA4ACC-B251-40AC-B599-66A9E6454CEC}"/>
              </a:ext>
            </a:extLst>
          </p:cNvPr>
          <p:cNvSpPr>
            <a:spLocks noGrp="1"/>
          </p:cNvSpPr>
          <p:nvPr>
            <p:ph type="sldNum" sz="quarter" idx="12"/>
          </p:nvPr>
        </p:nvSpPr>
        <p:spPr/>
        <p:txBody>
          <a:bodyPr/>
          <a:lstStyle/>
          <a:p>
            <a:fld id="{055F7DC6-1F29-4BDC-A5A3-631B33B530E0}" type="slidenum">
              <a:rPr lang="sv-SE" smtClean="0"/>
              <a:t>‹#›</a:t>
            </a:fld>
            <a:endParaRPr lang="sv-SE"/>
          </a:p>
        </p:txBody>
      </p:sp>
    </p:spTree>
    <p:extLst>
      <p:ext uri="{BB962C8B-B14F-4D97-AF65-F5344CB8AC3E}">
        <p14:creationId xmlns:p14="http://schemas.microsoft.com/office/powerpoint/2010/main" val="690935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AD52522-FAEE-4F26-AF66-12B9C9AAE059}"/>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EBE96AB-6ACE-4846-8CE3-1AD6E00038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13204280-AB77-4987-A808-51CB824FEB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8A2F06B3-1D92-4ADD-9295-EF66B00C21E2}"/>
              </a:ext>
            </a:extLst>
          </p:cNvPr>
          <p:cNvSpPr>
            <a:spLocks noGrp="1"/>
          </p:cNvSpPr>
          <p:nvPr>
            <p:ph type="dt" sz="half" idx="10"/>
          </p:nvPr>
        </p:nvSpPr>
        <p:spPr/>
        <p:txBody>
          <a:bodyPr/>
          <a:lstStyle/>
          <a:p>
            <a:fld id="{1E383999-A63B-447F-91CE-A8321DAF7A91}" type="datetimeFigureOut">
              <a:rPr lang="sv-SE" smtClean="0"/>
              <a:t>2024-10-21</a:t>
            </a:fld>
            <a:endParaRPr lang="sv-SE"/>
          </a:p>
        </p:txBody>
      </p:sp>
      <p:sp>
        <p:nvSpPr>
          <p:cNvPr id="6" name="Platshållare för sidfot 5">
            <a:extLst>
              <a:ext uri="{FF2B5EF4-FFF2-40B4-BE49-F238E27FC236}">
                <a16:creationId xmlns:a16="http://schemas.microsoft.com/office/drawing/2014/main" id="{CB044B1C-0E80-4424-8D81-BD6FDA26077B}"/>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1915BFE-4424-41A2-A76F-CE6FCC8F069D}"/>
              </a:ext>
            </a:extLst>
          </p:cNvPr>
          <p:cNvSpPr>
            <a:spLocks noGrp="1"/>
          </p:cNvSpPr>
          <p:nvPr>
            <p:ph type="sldNum" sz="quarter" idx="12"/>
          </p:nvPr>
        </p:nvSpPr>
        <p:spPr/>
        <p:txBody>
          <a:bodyPr/>
          <a:lstStyle/>
          <a:p>
            <a:fld id="{055F7DC6-1F29-4BDC-A5A3-631B33B530E0}" type="slidenum">
              <a:rPr lang="sv-SE" smtClean="0"/>
              <a:t>‹#›</a:t>
            </a:fld>
            <a:endParaRPr lang="sv-SE"/>
          </a:p>
        </p:txBody>
      </p:sp>
    </p:spTree>
    <p:extLst>
      <p:ext uri="{BB962C8B-B14F-4D97-AF65-F5344CB8AC3E}">
        <p14:creationId xmlns:p14="http://schemas.microsoft.com/office/powerpoint/2010/main" val="850525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251A305-054E-492A-BF84-ECA5B443A200}"/>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0CC7CE55-2982-4168-9349-C268F57960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35ED2BA5-92BA-4B75-9A7F-BD7978D44F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C669619E-FEC0-4A13-9C5F-BDA28A2B5C75}"/>
              </a:ext>
            </a:extLst>
          </p:cNvPr>
          <p:cNvSpPr>
            <a:spLocks noGrp="1"/>
          </p:cNvSpPr>
          <p:nvPr>
            <p:ph type="dt" sz="half" idx="10"/>
          </p:nvPr>
        </p:nvSpPr>
        <p:spPr/>
        <p:txBody>
          <a:bodyPr/>
          <a:lstStyle/>
          <a:p>
            <a:fld id="{1E383999-A63B-447F-91CE-A8321DAF7A91}" type="datetimeFigureOut">
              <a:rPr lang="sv-SE" smtClean="0"/>
              <a:t>2024-10-21</a:t>
            </a:fld>
            <a:endParaRPr lang="sv-SE"/>
          </a:p>
        </p:txBody>
      </p:sp>
      <p:sp>
        <p:nvSpPr>
          <p:cNvPr id="6" name="Platshållare för sidfot 5">
            <a:extLst>
              <a:ext uri="{FF2B5EF4-FFF2-40B4-BE49-F238E27FC236}">
                <a16:creationId xmlns:a16="http://schemas.microsoft.com/office/drawing/2014/main" id="{47E4C24E-ECD0-4C8C-9238-3A62065BC1F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599F4CD-9EB3-4AAE-8942-F3CADBCF53C9}"/>
              </a:ext>
            </a:extLst>
          </p:cNvPr>
          <p:cNvSpPr>
            <a:spLocks noGrp="1"/>
          </p:cNvSpPr>
          <p:nvPr>
            <p:ph type="sldNum" sz="quarter" idx="12"/>
          </p:nvPr>
        </p:nvSpPr>
        <p:spPr/>
        <p:txBody>
          <a:bodyPr/>
          <a:lstStyle/>
          <a:p>
            <a:fld id="{055F7DC6-1F29-4BDC-A5A3-631B33B530E0}" type="slidenum">
              <a:rPr lang="sv-SE" smtClean="0"/>
              <a:t>‹#›</a:t>
            </a:fld>
            <a:endParaRPr lang="sv-SE"/>
          </a:p>
        </p:txBody>
      </p:sp>
    </p:spTree>
    <p:extLst>
      <p:ext uri="{BB962C8B-B14F-4D97-AF65-F5344CB8AC3E}">
        <p14:creationId xmlns:p14="http://schemas.microsoft.com/office/powerpoint/2010/main" val="2561654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E0ABED3D-8063-4847-A1A6-0860D874F9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D85ECE4A-2BD0-462E-9CB9-2A65EC5004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B4C264D-377C-4EA1-80E7-38D1B87116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383999-A63B-447F-91CE-A8321DAF7A91}" type="datetimeFigureOut">
              <a:rPr lang="sv-SE" smtClean="0"/>
              <a:t>2024-10-21</a:t>
            </a:fld>
            <a:endParaRPr lang="sv-SE"/>
          </a:p>
        </p:txBody>
      </p:sp>
      <p:sp>
        <p:nvSpPr>
          <p:cNvPr id="5" name="Platshållare för sidfot 4">
            <a:extLst>
              <a:ext uri="{FF2B5EF4-FFF2-40B4-BE49-F238E27FC236}">
                <a16:creationId xmlns:a16="http://schemas.microsoft.com/office/drawing/2014/main" id="{8228D980-E6E7-4387-84E5-8C9C94A5CA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CEE2951D-CD9B-4150-81C8-72E963A86E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5F7DC6-1F29-4BDC-A5A3-631B33B530E0}" type="slidenum">
              <a:rPr lang="sv-SE" smtClean="0"/>
              <a:t>‹#›</a:t>
            </a:fld>
            <a:endParaRPr lang="sv-SE"/>
          </a:p>
        </p:txBody>
      </p:sp>
    </p:spTree>
    <p:extLst>
      <p:ext uri="{BB962C8B-B14F-4D97-AF65-F5344CB8AC3E}">
        <p14:creationId xmlns:p14="http://schemas.microsoft.com/office/powerpoint/2010/main" val="9306566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3" Type="http://schemas.openxmlformats.org/officeDocument/2006/relationships/image" Target="../media/image3.png"/><Relationship Id="rId21" Type="http://schemas.openxmlformats.org/officeDocument/2006/relationships/image" Target="../media/image21.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2.xml"/><Relationship Id="rId16" Type="http://schemas.openxmlformats.org/officeDocument/2006/relationships/image" Target="../media/image16.png"/><Relationship Id="rId20"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png"/><Relationship Id="rId19" Type="http://schemas.openxmlformats.org/officeDocument/2006/relationships/image" Target="../media/image19.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27.jpeg"/><Relationship Id="rId3" Type="http://schemas.openxmlformats.org/officeDocument/2006/relationships/image" Target="../media/image22.png"/><Relationship Id="rId7" Type="http://schemas.openxmlformats.org/officeDocument/2006/relationships/image" Target="../media/image26.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id="{47CC4727-A4B4-411E-BA3E-5949248E454B}"/>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10" name="Rubrik 1">
            <a:extLst>
              <a:ext uri="{FF2B5EF4-FFF2-40B4-BE49-F238E27FC236}">
                <a16:creationId xmlns:a16="http://schemas.microsoft.com/office/drawing/2014/main" id="{B35DF10B-7971-4A6E-A09D-672B75C0255F}"/>
              </a:ext>
            </a:extLst>
          </p:cNvPr>
          <p:cNvSpPr>
            <a:spLocks noGrp="1"/>
          </p:cNvSpPr>
          <p:nvPr>
            <p:ph type="title"/>
          </p:nvPr>
        </p:nvSpPr>
        <p:spPr>
          <a:xfrm>
            <a:off x="0" y="4821449"/>
            <a:ext cx="12192000" cy="1179512"/>
          </a:xfrm>
          <a:solidFill>
            <a:schemeClr val="bg1">
              <a:alpha val="50195"/>
            </a:schemeClr>
          </a:solidFill>
        </p:spPr>
        <p:txBody>
          <a:bodyPr>
            <a:normAutofit/>
          </a:bodyPr>
          <a:lstStyle/>
          <a:p>
            <a:pPr marL="720000" eaLnBrk="1" hangingPunct="1"/>
            <a:r>
              <a:rPr lang="sv-SE" altLang="sv-SE" dirty="0">
                <a:latin typeface="Georgia" panose="02040502050405020303" pitchFamily="18" charset="0"/>
                <a:ea typeface="ＭＳ Ｐゴシック" panose="020B0600070205080204" pitchFamily="34" charset="-128"/>
                <a:cs typeface="Georgia" panose="02040502050405020303" pitchFamily="18" charset="0"/>
              </a:rPr>
              <a:t>För dig som är akademiker i staten</a:t>
            </a:r>
            <a:br>
              <a:rPr lang="sv-SE" altLang="sv-SE" dirty="0">
                <a:latin typeface="Georgia" panose="02040502050405020303" pitchFamily="18" charset="0"/>
                <a:ea typeface="ＭＳ Ｐゴシック" panose="020B0600070205080204" pitchFamily="34" charset="-128"/>
                <a:cs typeface="Georgia" panose="02040502050405020303" pitchFamily="18" charset="0"/>
              </a:rPr>
            </a:br>
            <a:r>
              <a:rPr lang="sv-SE" altLang="sv-SE" sz="2200" dirty="0">
                <a:latin typeface="Georgia" panose="02040502050405020303" pitchFamily="18" charset="0"/>
                <a:ea typeface="ＭＳ Ｐゴシック" panose="020B0600070205080204" pitchFamily="34" charset="-128"/>
                <a:cs typeface="Georgia" panose="02040502050405020303" pitchFamily="18" charset="0"/>
              </a:rPr>
              <a:t>Ditt inflytande och din utveckling är vårt fokus</a:t>
            </a:r>
          </a:p>
        </p:txBody>
      </p:sp>
      <p:pic>
        <p:nvPicPr>
          <p:cNvPr id="3" name="Bildobjekt 2" descr="En bild som visar text, Teckensnitt, Grafik, logotyp&#10;&#10;Automatiskt genererad beskrivning">
            <a:extLst>
              <a:ext uri="{FF2B5EF4-FFF2-40B4-BE49-F238E27FC236}">
                <a16:creationId xmlns:a16="http://schemas.microsoft.com/office/drawing/2014/main" id="{D750A4DF-105F-6AEE-8B73-FBDE4CC6854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14637" y="439456"/>
            <a:ext cx="4297107" cy="835165"/>
          </a:xfrm>
          <a:prstGeom prst="rect">
            <a:avLst/>
          </a:prstGeom>
        </p:spPr>
      </p:pic>
    </p:spTree>
    <p:extLst>
      <p:ext uri="{BB962C8B-B14F-4D97-AF65-F5344CB8AC3E}">
        <p14:creationId xmlns:p14="http://schemas.microsoft.com/office/powerpoint/2010/main" val="3998444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33B1C659-D4B8-467F-9044-31FABBACE2F7}"/>
              </a:ext>
            </a:extLst>
          </p:cNvPr>
          <p:cNvSpPr/>
          <p:nvPr/>
        </p:nvSpPr>
        <p:spPr>
          <a:xfrm>
            <a:off x="0" y="-2740"/>
            <a:ext cx="12192000" cy="6860740"/>
          </a:xfrm>
          <a:prstGeom prst="rect">
            <a:avLst/>
          </a:prstGeom>
          <a:solidFill>
            <a:srgbClr val="008EA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p>
        </p:txBody>
      </p:sp>
      <p:sp>
        <p:nvSpPr>
          <p:cNvPr id="7" name="Rubrik 2">
            <a:extLst>
              <a:ext uri="{FF2B5EF4-FFF2-40B4-BE49-F238E27FC236}">
                <a16:creationId xmlns:a16="http://schemas.microsoft.com/office/drawing/2014/main" id="{79FB1FB3-E5E4-4C0D-9332-34813A0F5FB1}"/>
              </a:ext>
            </a:extLst>
          </p:cNvPr>
          <p:cNvSpPr>
            <a:spLocks noGrp="1"/>
          </p:cNvSpPr>
          <p:nvPr>
            <p:ph type="title"/>
          </p:nvPr>
        </p:nvSpPr>
        <p:spPr>
          <a:xfrm>
            <a:off x="930549" y="417715"/>
            <a:ext cx="5429288" cy="426771"/>
          </a:xfrm>
          <a:effectLst/>
        </p:spPr>
        <p:txBody>
          <a:bodyPr>
            <a:noAutofit/>
          </a:bodyPr>
          <a:lstStyle/>
          <a:p>
            <a:r>
              <a:rPr lang="sv-SE" sz="4000" dirty="0">
                <a:solidFill>
                  <a:schemeClr val="bg1"/>
                </a:solidFill>
                <a:latin typeface="Georgia" panose="02040502050405020303" pitchFamily="18" charset="0"/>
                <a:cs typeface="Arial" panose="020B0604020202020204" pitchFamily="34" charset="0"/>
              </a:rPr>
              <a:t>Det är vi som är Saco-S</a:t>
            </a:r>
          </a:p>
        </p:txBody>
      </p:sp>
      <p:sp>
        <p:nvSpPr>
          <p:cNvPr id="18" name="Rubrik 1">
            <a:extLst>
              <a:ext uri="{FF2B5EF4-FFF2-40B4-BE49-F238E27FC236}">
                <a16:creationId xmlns:a16="http://schemas.microsoft.com/office/drawing/2014/main" id="{E62CEEE7-0DA6-19E4-913D-759C39267181}"/>
              </a:ext>
            </a:extLst>
          </p:cNvPr>
          <p:cNvSpPr txBox="1">
            <a:spLocks/>
          </p:cNvSpPr>
          <p:nvPr/>
        </p:nvSpPr>
        <p:spPr>
          <a:xfrm>
            <a:off x="432648" y="6270892"/>
            <a:ext cx="10675741" cy="531704"/>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2400" dirty="0">
                <a:solidFill>
                  <a:schemeClr val="bg1"/>
                </a:solidFill>
                <a:latin typeface="Arial" panose="020B0604020202020204" pitchFamily="34" charset="0"/>
                <a:ea typeface="Verdana" panose="020B0604030504040204" pitchFamily="34" charset="0"/>
                <a:cs typeface="Arial" panose="020B0604020202020204" pitchFamily="34" charset="0"/>
              </a:rPr>
              <a:t>Följ gärna Saco-S på Linked      </a:t>
            </a:r>
          </a:p>
        </p:txBody>
      </p:sp>
      <p:pic>
        <p:nvPicPr>
          <p:cNvPr id="1030" name="Picture 6" descr="linkedin icon">
            <a:extLst>
              <a:ext uri="{FF2B5EF4-FFF2-40B4-BE49-F238E27FC236}">
                <a16:creationId xmlns:a16="http://schemas.microsoft.com/office/drawing/2014/main" id="{D82DA5FF-CC15-5FB9-BC0C-B932BFA2FFC3}"/>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727022" y="6377699"/>
            <a:ext cx="284460" cy="284460"/>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upp 10">
            <a:extLst>
              <a:ext uri="{FF2B5EF4-FFF2-40B4-BE49-F238E27FC236}">
                <a16:creationId xmlns:a16="http://schemas.microsoft.com/office/drawing/2014/main" id="{FF853BDF-5FDD-DD52-1FFF-0B86922D8752}"/>
              </a:ext>
            </a:extLst>
          </p:cNvPr>
          <p:cNvGrpSpPr/>
          <p:nvPr/>
        </p:nvGrpSpPr>
        <p:grpSpPr>
          <a:xfrm>
            <a:off x="772449" y="1489589"/>
            <a:ext cx="10491498" cy="4231525"/>
            <a:chOff x="772449" y="1489589"/>
            <a:chExt cx="10491498" cy="4231525"/>
          </a:xfrm>
        </p:grpSpPr>
        <p:pic>
          <p:nvPicPr>
            <p:cNvPr id="28" name="Bildobjekt 27">
              <a:extLst>
                <a:ext uri="{FF2B5EF4-FFF2-40B4-BE49-F238E27FC236}">
                  <a16:creationId xmlns:a16="http://schemas.microsoft.com/office/drawing/2014/main" id="{14EC44AF-9670-497B-A27B-8FE6272D89A7}"/>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961085" y="2688482"/>
              <a:ext cx="2302862" cy="648000"/>
            </a:xfrm>
            <a:prstGeom prst="rect">
              <a:avLst/>
            </a:prstGeom>
          </p:spPr>
        </p:pic>
        <p:pic>
          <p:nvPicPr>
            <p:cNvPr id="29" name="Bildobjekt 28">
              <a:extLst>
                <a:ext uri="{FF2B5EF4-FFF2-40B4-BE49-F238E27FC236}">
                  <a16:creationId xmlns:a16="http://schemas.microsoft.com/office/drawing/2014/main" id="{D7A4839D-D4DD-489B-90B3-AB61BAAAE699}"/>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447130" y="3829749"/>
              <a:ext cx="1465420" cy="648000"/>
            </a:xfrm>
            <a:prstGeom prst="rect">
              <a:avLst/>
            </a:prstGeom>
          </p:spPr>
        </p:pic>
        <p:pic>
          <p:nvPicPr>
            <p:cNvPr id="33" name="Bildobjekt 32">
              <a:extLst>
                <a:ext uri="{FF2B5EF4-FFF2-40B4-BE49-F238E27FC236}">
                  <a16:creationId xmlns:a16="http://schemas.microsoft.com/office/drawing/2014/main" id="{8CD0D780-A603-41BE-A2FC-3FAE945C254D}"/>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276523" y="3847749"/>
              <a:ext cx="1339086" cy="612000"/>
            </a:xfrm>
            <a:prstGeom prst="rect">
              <a:avLst/>
            </a:prstGeom>
          </p:spPr>
        </p:pic>
        <p:pic>
          <p:nvPicPr>
            <p:cNvPr id="34" name="Bildobjekt 33">
              <a:extLst>
                <a:ext uri="{FF2B5EF4-FFF2-40B4-BE49-F238E27FC236}">
                  <a16:creationId xmlns:a16="http://schemas.microsoft.com/office/drawing/2014/main" id="{ABC677D6-B490-410C-B3F2-0635502757BB}"/>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5532709" y="2598482"/>
              <a:ext cx="803062" cy="828000"/>
            </a:xfrm>
            <a:prstGeom prst="rect">
              <a:avLst/>
            </a:prstGeom>
          </p:spPr>
        </p:pic>
        <p:pic>
          <p:nvPicPr>
            <p:cNvPr id="35" name="Bildobjekt 34">
              <a:extLst>
                <a:ext uri="{FF2B5EF4-FFF2-40B4-BE49-F238E27FC236}">
                  <a16:creationId xmlns:a16="http://schemas.microsoft.com/office/drawing/2014/main" id="{077FD838-0B6D-4D83-94D6-908185EC431E}"/>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8011481" y="3847749"/>
              <a:ext cx="2913899" cy="612000"/>
            </a:xfrm>
            <a:prstGeom prst="rect">
              <a:avLst/>
            </a:prstGeom>
          </p:spPr>
        </p:pic>
        <p:pic>
          <p:nvPicPr>
            <p:cNvPr id="36" name="Bildobjekt 35" descr="En bild som visar clipart&#10;&#10;Automatiskt genererad beskrivning">
              <a:extLst>
                <a:ext uri="{FF2B5EF4-FFF2-40B4-BE49-F238E27FC236}">
                  <a16:creationId xmlns:a16="http://schemas.microsoft.com/office/drawing/2014/main" id="{D2393031-3321-4CD3-85AE-AB80D63D603C}"/>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6964259" y="2742482"/>
              <a:ext cx="1368338" cy="540000"/>
            </a:xfrm>
            <a:prstGeom prst="rect">
              <a:avLst/>
            </a:prstGeom>
          </p:spPr>
        </p:pic>
        <p:pic>
          <p:nvPicPr>
            <p:cNvPr id="37" name="Bildobjekt 36">
              <a:extLst>
                <a:ext uri="{FF2B5EF4-FFF2-40B4-BE49-F238E27FC236}">
                  <a16:creationId xmlns:a16="http://schemas.microsoft.com/office/drawing/2014/main" id="{10ACBE39-AE80-4977-BDB8-E24A1985E870}"/>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6236307" y="4911114"/>
              <a:ext cx="1661635" cy="792000"/>
            </a:xfrm>
            <a:prstGeom prst="rect">
              <a:avLst/>
            </a:prstGeom>
          </p:spPr>
        </p:pic>
        <p:pic>
          <p:nvPicPr>
            <p:cNvPr id="39" name="Bildobjekt 38">
              <a:extLst>
                <a:ext uri="{FF2B5EF4-FFF2-40B4-BE49-F238E27FC236}">
                  <a16:creationId xmlns:a16="http://schemas.microsoft.com/office/drawing/2014/main" id="{80988B1B-E5FF-43F5-9C0F-D189672A10FB}"/>
                </a:ext>
              </a:extLst>
            </p:cNvPr>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8396400" y="4893114"/>
              <a:ext cx="856946" cy="828000"/>
            </a:xfrm>
            <a:prstGeom prst="rect">
              <a:avLst/>
            </a:prstGeom>
          </p:spPr>
        </p:pic>
        <p:pic>
          <p:nvPicPr>
            <p:cNvPr id="40" name="Bildobjekt 39">
              <a:extLst>
                <a:ext uri="{FF2B5EF4-FFF2-40B4-BE49-F238E27FC236}">
                  <a16:creationId xmlns:a16="http://schemas.microsoft.com/office/drawing/2014/main" id="{25BB095F-D771-4F3D-958A-91558E71179A}"/>
                </a:ext>
              </a:extLst>
            </p:cNvPr>
            <p:cNvPicPr>
              <a:picLocks noChangeAspect="1"/>
            </p:cNvPicPr>
            <p:nvPr/>
          </p:nvPicPr>
          <p:blipFill>
            <a:blip r:embed="rId12" cstate="screen">
              <a:extLst>
                <a:ext uri="{28A0092B-C50C-407E-A947-70E740481C1C}">
                  <a14:useLocalDpi xmlns:a14="http://schemas.microsoft.com/office/drawing/2010/main"/>
                </a:ext>
              </a:extLst>
            </a:blip>
            <a:stretch>
              <a:fillRect/>
            </a:stretch>
          </p:blipFill>
          <p:spPr>
            <a:xfrm>
              <a:off x="9751802" y="4929114"/>
              <a:ext cx="1400359" cy="756000"/>
            </a:xfrm>
            <a:prstGeom prst="rect">
              <a:avLst/>
            </a:prstGeom>
          </p:spPr>
        </p:pic>
        <p:pic>
          <p:nvPicPr>
            <p:cNvPr id="41" name="Bildobjekt 40">
              <a:extLst>
                <a:ext uri="{FF2B5EF4-FFF2-40B4-BE49-F238E27FC236}">
                  <a16:creationId xmlns:a16="http://schemas.microsoft.com/office/drawing/2014/main" id="{68C76065-370E-4FF3-9FDB-FADFEF7BBF91}"/>
                </a:ext>
              </a:extLst>
            </p:cNvPr>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a:off x="948748" y="5019114"/>
              <a:ext cx="2137198" cy="576000"/>
            </a:xfrm>
            <a:prstGeom prst="rect">
              <a:avLst/>
            </a:prstGeom>
          </p:spPr>
        </p:pic>
        <p:pic>
          <p:nvPicPr>
            <p:cNvPr id="42" name="Bildobjekt 41">
              <a:extLst>
                <a:ext uri="{FF2B5EF4-FFF2-40B4-BE49-F238E27FC236}">
                  <a16:creationId xmlns:a16="http://schemas.microsoft.com/office/drawing/2014/main" id="{A999465B-AE3F-44D2-A6EB-C0042F9D72E7}"/>
                </a:ext>
              </a:extLst>
            </p:cNvPr>
            <p:cNvPicPr>
              <a:picLocks noChangeAspect="1"/>
            </p:cNvPicPr>
            <p:nvPr/>
          </p:nvPicPr>
          <p:blipFill>
            <a:blip r:embed="rId14" cstate="screen">
              <a:extLst>
                <a:ext uri="{28A0092B-C50C-407E-A947-70E740481C1C}">
                  <a14:useLocalDpi xmlns:a14="http://schemas.microsoft.com/office/drawing/2010/main"/>
                </a:ext>
              </a:extLst>
            </a:blip>
            <a:stretch>
              <a:fillRect/>
            </a:stretch>
          </p:blipFill>
          <p:spPr>
            <a:xfrm>
              <a:off x="970176" y="1525589"/>
              <a:ext cx="1750642" cy="720000"/>
            </a:xfrm>
            <a:prstGeom prst="rect">
              <a:avLst/>
            </a:prstGeom>
            <a:effectLst/>
          </p:spPr>
        </p:pic>
        <p:pic>
          <p:nvPicPr>
            <p:cNvPr id="43" name="Bildobjekt 42">
              <a:extLst>
                <a:ext uri="{FF2B5EF4-FFF2-40B4-BE49-F238E27FC236}">
                  <a16:creationId xmlns:a16="http://schemas.microsoft.com/office/drawing/2014/main" id="{86D224B5-7C7E-43D6-9A81-7501950E2ECB}"/>
                </a:ext>
              </a:extLst>
            </p:cNvPr>
            <p:cNvPicPr>
              <a:picLocks noChangeAspect="1"/>
            </p:cNvPicPr>
            <p:nvPr/>
          </p:nvPicPr>
          <p:blipFill>
            <a:blip r:embed="rId15" cstate="screen">
              <a:extLst>
                <a:ext uri="{28A0092B-C50C-407E-A947-70E740481C1C}">
                  <a14:useLocalDpi xmlns:a14="http://schemas.microsoft.com/office/drawing/2010/main"/>
                </a:ext>
              </a:extLst>
            </a:blip>
            <a:stretch>
              <a:fillRect/>
            </a:stretch>
          </p:blipFill>
          <p:spPr>
            <a:xfrm>
              <a:off x="5690566" y="1579589"/>
              <a:ext cx="916394" cy="612000"/>
            </a:xfrm>
            <a:prstGeom prst="rect">
              <a:avLst/>
            </a:prstGeom>
          </p:spPr>
        </p:pic>
        <p:pic>
          <p:nvPicPr>
            <p:cNvPr id="47" name="Bildobjekt 46">
              <a:extLst>
                <a:ext uri="{FF2B5EF4-FFF2-40B4-BE49-F238E27FC236}">
                  <a16:creationId xmlns:a16="http://schemas.microsoft.com/office/drawing/2014/main" id="{F371D569-EB34-4B03-A60E-9011FE244EA7}"/>
                </a:ext>
              </a:extLst>
            </p:cNvPr>
            <p:cNvPicPr>
              <a:picLocks noChangeAspect="1"/>
            </p:cNvPicPr>
            <p:nvPr/>
          </p:nvPicPr>
          <p:blipFill rotWithShape="1">
            <a:blip r:embed="rId16">
              <a:extLst>
                <a:ext uri="{28A0092B-C50C-407E-A947-70E740481C1C}">
                  <a14:useLocalDpi xmlns:a14="http://schemas.microsoft.com/office/drawing/2010/main"/>
                </a:ext>
              </a:extLst>
            </a:blip>
            <a:srcRect/>
            <a:stretch/>
          </p:blipFill>
          <p:spPr>
            <a:xfrm>
              <a:off x="3330371" y="1489589"/>
              <a:ext cx="1750642" cy="792000"/>
            </a:xfrm>
            <a:prstGeom prst="rect">
              <a:avLst/>
            </a:prstGeom>
          </p:spPr>
        </p:pic>
        <p:pic>
          <p:nvPicPr>
            <p:cNvPr id="3" name="Bildobjekt 2" descr="En bild som visar text&#10;&#10;Automatiskt genererad beskrivning">
              <a:extLst>
                <a:ext uri="{FF2B5EF4-FFF2-40B4-BE49-F238E27FC236}">
                  <a16:creationId xmlns:a16="http://schemas.microsoft.com/office/drawing/2014/main" id="{F94C1267-824C-04D8-507E-F4D15966352C}"/>
                </a:ext>
              </a:extLst>
            </p:cNvPr>
            <p:cNvPicPr>
              <a:picLocks noChangeAspect="1"/>
            </p:cNvPicPr>
            <p:nvPr/>
          </p:nvPicPr>
          <p:blipFill>
            <a:blip r:embed="rId17" cstate="screen">
              <a:extLst>
                <a:ext uri="{28A0092B-C50C-407E-A947-70E740481C1C}">
                  <a14:useLocalDpi xmlns:a14="http://schemas.microsoft.com/office/drawing/2010/main"/>
                </a:ext>
              </a:extLst>
            </a:blip>
            <a:stretch>
              <a:fillRect/>
            </a:stretch>
          </p:blipFill>
          <p:spPr>
            <a:xfrm>
              <a:off x="7216514" y="1561589"/>
              <a:ext cx="4047433" cy="648000"/>
            </a:xfrm>
            <a:prstGeom prst="rect">
              <a:avLst/>
            </a:prstGeom>
          </p:spPr>
        </p:pic>
        <p:pic>
          <p:nvPicPr>
            <p:cNvPr id="5" name="Bildobjekt 4">
              <a:extLst>
                <a:ext uri="{FF2B5EF4-FFF2-40B4-BE49-F238E27FC236}">
                  <a16:creationId xmlns:a16="http://schemas.microsoft.com/office/drawing/2014/main" id="{2F691048-8AED-9BB1-1ACA-91EBC20717F7}"/>
                </a:ext>
              </a:extLst>
            </p:cNvPr>
            <p:cNvPicPr>
              <a:picLocks noChangeAspect="1"/>
            </p:cNvPicPr>
            <p:nvPr/>
          </p:nvPicPr>
          <p:blipFill>
            <a:blip r:embed="rId18" cstate="screen">
              <a:extLst>
                <a:ext uri="{28A0092B-C50C-407E-A947-70E740481C1C}">
                  <a14:useLocalDpi xmlns:a14="http://schemas.microsoft.com/office/drawing/2010/main"/>
                </a:ext>
              </a:extLst>
            </a:blip>
            <a:stretch>
              <a:fillRect/>
            </a:stretch>
          </p:blipFill>
          <p:spPr>
            <a:xfrm>
              <a:off x="772449" y="2670482"/>
              <a:ext cx="2337694" cy="684000"/>
            </a:xfrm>
            <a:prstGeom prst="rect">
              <a:avLst/>
            </a:prstGeom>
          </p:spPr>
        </p:pic>
        <p:pic>
          <p:nvPicPr>
            <p:cNvPr id="9" name="Bildobjekt 8">
              <a:extLst>
                <a:ext uri="{FF2B5EF4-FFF2-40B4-BE49-F238E27FC236}">
                  <a16:creationId xmlns:a16="http://schemas.microsoft.com/office/drawing/2014/main" id="{1029BF4E-2DAE-35F9-5251-FBB8EFB45D95}"/>
                </a:ext>
              </a:extLst>
            </p:cNvPr>
            <p:cNvPicPr>
              <a:picLocks noChangeAspect="1"/>
            </p:cNvPicPr>
            <p:nvPr/>
          </p:nvPicPr>
          <p:blipFill>
            <a:blip r:embed="rId19" cstate="screen">
              <a:extLst>
                <a:ext uri="{28A0092B-C50C-407E-A947-70E740481C1C}">
                  <a14:useLocalDpi xmlns:a14="http://schemas.microsoft.com/office/drawing/2010/main"/>
                </a:ext>
              </a:extLst>
            </a:blip>
            <a:stretch>
              <a:fillRect/>
            </a:stretch>
          </p:blipFill>
          <p:spPr>
            <a:xfrm>
              <a:off x="5744071" y="3685749"/>
              <a:ext cx="1435890" cy="936000"/>
            </a:xfrm>
            <a:prstGeom prst="rect">
              <a:avLst/>
            </a:prstGeom>
          </p:spPr>
        </p:pic>
        <p:pic>
          <p:nvPicPr>
            <p:cNvPr id="2" name="Bildobjekt 1">
              <a:extLst>
                <a:ext uri="{FF2B5EF4-FFF2-40B4-BE49-F238E27FC236}">
                  <a16:creationId xmlns:a16="http://schemas.microsoft.com/office/drawing/2014/main" id="{E7DC75CB-A901-66C2-9AFA-B7C1AF8577D3}"/>
                </a:ext>
              </a:extLst>
            </p:cNvPr>
            <p:cNvPicPr>
              <a:picLocks noChangeAspect="1"/>
            </p:cNvPicPr>
            <p:nvPr/>
          </p:nvPicPr>
          <p:blipFill>
            <a:blip r:embed="rId20" cstate="screen">
              <a:extLst>
                <a:ext uri="{28A0092B-C50C-407E-A947-70E740481C1C}">
                  <a14:useLocalDpi xmlns:a14="http://schemas.microsoft.com/office/drawing/2010/main"/>
                </a:ext>
              </a:extLst>
            </a:blip>
            <a:stretch>
              <a:fillRect/>
            </a:stretch>
          </p:blipFill>
          <p:spPr>
            <a:xfrm>
              <a:off x="3584404" y="4965114"/>
              <a:ext cx="2153445" cy="684000"/>
            </a:xfrm>
            <a:prstGeom prst="rect">
              <a:avLst/>
            </a:prstGeom>
          </p:spPr>
        </p:pic>
        <p:pic>
          <p:nvPicPr>
            <p:cNvPr id="10" name="Bildobjekt 9" descr="En bild som visar text, Teckensnitt, Grafik, grafisk design&#10;&#10;Automatiskt genererad beskrivning">
              <a:extLst>
                <a:ext uri="{FF2B5EF4-FFF2-40B4-BE49-F238E27FC236}">
                  <a16:creationId xmlns:a16="http://schemas.microsoft.com/office/drawing/2014/main" id="{1BB51D0A-9AFD-9265-5EAB-740EC01A0BD8}"/>
                </a:ext>
              </a:extLst>
            </p:cNvPr>
            <p:cNvPicPr>
              <a:picLocks noChangeAspect="1"/>
            </p:cNvPicPr>
            <p:nvPr/>
          </p:nvPicPr>
          <p:blipFill>
            <a:blip r:embed="rId21" cstate="screen">
              <a:extLst>
                <a:ext uri="{28A0092B-C50C-407E-A947-70E740481C1C}">
                  <a14:useLocalDpi xmlns:a14="http://schemas.microsoft.com/office/drawing/2010/main"/>
                </a:ext>
              </a:extLst>
            </a:blip>
            <a:stretch>
              <a:fillRect/>
            </a:stretch>
          </p:blipFill>
          <p:spPr>
            <a:xfrm>
              <a:off x="3738631" y="2462531"/>
              <a:ext cx="1165590" cy="1099903"/>
            </a:xfrm>
            <a:prstGeom prst="rect">
              <a:avLst/>
            </a:prstGeom>
          </p:spPr>
        </p:pic>
      </p:grpSp>
    </p:spTree>
    <p:extLst>
      <p:ext uri="{BB962C8B-B14F-4D97-AF65-F5344CB8AC3E}">
        <p14:creationId xmlns:p14="http://schemas.microsoft.com/office/powerpoint/2010/main" val="871610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ktangel 27">
            <a:extLst>
              <a:ext uri="{FF2B5EF4-FFF2-40B4-BE49-F238E27FC236}">
                <a16:creationId xmlns:a16="http://schemas.microsoft.com/office/drawing/2014/main" id="{5F08CAF9-236B-4B61-A765-BF85D1F9897A}"/>
              </a:ext>
            </a:extLst>
          </p:cNvPr>
          <p:cNvSpPr/>
          <p:nvPr/>
        </p:nvSpPr>
        <p:spPr>
          <a:xfrm>
            <a:off x="0" y="-6328"/>
            <a:ext cx="12192000" cy="6864328"/>
          </a:xfrm>
          <a:prstGeom prst="rect">
            <a:avLst/>
          </a:prstGeom>
          <a:solidFill>
            <a:srgbClr val="008EA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3" name="Rektangel: rundade hörn 22">
            <a:extLst>
              <a:ext uri="{FF2B5EF4-FFF2-40B4-BE49-F238E27FC236}">
                <a16:creationId xmlns:a16="http://schemas.microsoft.com/office/drawing/2014/main" id="{5B04C7EA-ED35-4040-94F3-F0FB16DFAEBB}"/>
              </a:ext>
            </a:extLst>
          </p:cNvPr>
          <p:cNvSpPr/>
          <p:nvPr/>
        </p:nvSpPr>
        <p:spPr>
          <a:xfrm>
            <a:off x="1009650" y="1170404"/>
            <a:ext cx="6286500" cy="5344696"/>
          </a:xfrm>
          <a:prstGeom prst="roundRect">
            <a:avLst>
              <a:gd name="adj" fmla="val 8554"/>
            </a:avLst>
          </a:prstGeom>
          <a:solidFill>
            <a:srgbClr val="008EA1">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5" name="Rektangel: rundade hörn 24">
            <a:extLst>
              <a:ext uri="{FF2B5EF4-FFF2-40B4-BE49-F238E27FC236}">
                <a16:creationId xmlns:a16="http://schemas.microsoft.com/office/drawing/2014/main" id="{E359545C-A9A1-4061-9F5D-EF04C53D6909}"/>
              </a:ext>
            </a:extLst>
          </p:cNvPr>
          <p:cNvSpPr/>
          <p:nvPr/>
        </p:nvSpPr>
        <p:spPr>
          <a:xfrm>
            <a:off x="1269712" y="1879404"/>
            <a:ext cx="3705225" cy="4294409"/>
          </a:xfrm>
          <a:prstGeom prst="roundRect">
            <a:avLst>
              <a:gd name="adj" fmla="val 8554"/>
            </a:avLst>
          </a:prstGeom>
          <a:solidFill>
            <a:srgbClr val="008E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6" name="Rektangel: rundade hörn 5">
            <a:extLst>
              <a:ext uri="{FF2B5EF4-FFF2-40B4-BE49-F238E27FC236}">
                <a16:creationId xmlns:a16="http://schemas.microsoft.com/office/drawing/2014/main" id="{9C10AEA7-9BFF-40D3-9ED5-C774A1AEDEA4}"/>
              </a:ext>
            </a:extLst>
          </p:cNvPr>
          <p:cNvSpPr/>
          <p:nvPr/>
        </p:nvSpPr>
        <p:spPr>
          <a:xfrm>
            <a:off x="2228897" y="3773892"/>
            <a:ext cx="1843482" cy="540000"/>
          </a:xfrm>
          <a:prstGeom prst="roundRect">
            <a:avLst/>
          </a:prstGeom>
          <a:solidFill>
            <a:srgbClr val="FFDE34"/>
          </a:solidFill>
          <a:ln>
            <a:noFill/>
          </a:ln>
          <a:effectLst>
            <a:outerShdw blurRad="76200" dir="18900000" sy="23000" kx="-1200000" algn="bl" rotWithShape="0">
              <a:prstClr val="black">
                <a:alpha val="20000"/>
              </a:prstClr>
            </a:outerShdw>
          </a:effectLst>
        </p:spPr>
        <p:style>
          <a:lnRef idx="1">
            <a:schemeClr val="accent3"/>
          </a:lnRef>
          <a:fillRef idx="3">
            <a:schemeClr val="accent3"/>
          </a:fillRef>
          <a:effectRef idx="2">
            <a:schemeClr val="accent3"/>
          </a:effectRef>
          <a:fontRef idx="minor">
            <a:schemeClr val="lt1"/>
          </a:fontRef>
        </p:style>
        <p:txBody>
          <a:bodyPr rtlCol="0" anchor="ctr"/>
          <a:lstStyle/>
          <a:p>
            <a:pPr algn="ctr"/>
            <a:r>
              <a:rPr lang="sv-SE" dirty="0">
                <a:solidFill>
                  <a:schemeClr val="bg1">
                    <a:lumMod val="50000"/>
                  </a:schemeClr>
                </a:solidFill>
                <a:latin typeface="Arial" panose="020B0604020202020204" pitchFamily="34" charset="0"/>
                <a:cs typeface="Arial" panose="020B0604020202020204" pitchFamily="34" charset="0"/>
              </a:rPr>
              <a:t>Kontaktförbund</a:t>
            </a:r>
          </a:p>
        </p:txBody>
      </p:sp>
      <p:sp>
        <p:nvSpPr>
          <p:cNvPr id="7" name="Rektangel: rundade hörn 6">
            <a:extLst>
              <a:ext uri="{FF2B5EF4-FFF2-40B4-BE49-F238E27FC236}">
                <a16:creationId xmlns:a16="http://schemas.microsoft.com/office/drawing/2014/main" id="{9D11AB2F-481B-471D-B27A-F18D56378400}"/>
              </a:ext>
            </a:extLst>
          </p:cNvPr>
          <p:cNvSpPr/>
          <p:nvPr/>
        </p:nvSpPr>
        <p:spPr>
          <a:xfrm>
            <a:off x="1486486" y="2105681"/>
            <a:ext cx="1294423" cy="1008000"/>
          </a:xfrm>
          <a:prstGeom prst="roundRect">
            <a:avLst/>
          </a:prstGeom>
          <a:solidFill>
            <a:srgbClr val="C13D8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sv-SE" sz="2400" dirty="0">
                <a:latin typeface="Arial" panose="020B0604020202020204" pitchFamily="34" charset="0"/>
                <a:cs typeface="Arial" panose="020B0604020202020204" pitchFamily="34" charset="0"/>
              </a:rPr>
              <a:t>Saco-S</a:t>
            </a:r>
          </a:p>
        </p:txBody>
      </p:sp>
      <p:sp>
        <p:nvSpPr>
          <p:cNvPr id="24" name="Rektangel: rundade hörn 23">
            <a:extLst>
              <a:ext uri="{FF2B5EF4-FFF2-40B4-BE49-F238E27FC236}">
                <a16:creationId xmlns:a16="http://schemas.microsoft.com/office/drawing/2014/main" id="{D72D8D96-A0F7-4B8D-8404-746B34C7B9DD}"/>
              </a:ext>
            </a:extLst>
          </p:cNvPr>
          <p:cNvSpPr/>
          <p:nvPr/>
        </p:nvSpPr>
        <p:spPr>
          <a:xfrm>
            <a:off x="7723057" y="1170404"/>
            <a:ext cx="3876675" cy="5344696"/>
          </a:xfrm>
          <a:prstGeom prst="roundRect">
            <a:avLst>
              <a:gd name="adj" fmla="val 8554"/>
            </a:avLst>
          </a:prstGeom>
          <a:solidFill>
            <a:srgbClr val="008EA1">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Rektangel: rundade hörn 7">
            <a:extLst>
              <a:ext uri="{FF2B5EF4-FFF2-40B4-BE49-F238E27FC236}">
                <a16:creationId xmlns:a16="http://schemas.microsoft.com/office/drawing/2014/main" id="{D60BD375-70CD-4B12-BFE0-BA36F1AC389C}"/>
              </a:ext>
            </a:extLst>
          </p:cNvPr>
          <p:cNvSpPr/>
          <p:nvPr/>
        </p:nvSpPr>
        <p:spPr>
          <a:xfrm>
            <a:off x="2866584" y="2105681"/>
            <a:ext cx="1877345" cy="468000"/>
          </a:xfrm>
          <a:prstGeom prst="roundRect">
            <a:avLst/>
          </a:prstGeom>
          <a:solidFill>
            <a:srgbClr val="C13D8C"/>
          </a:solidFill>
          <a:ln w="19050">
            <a:noFill/>
            <a:prstDash val="dash"/>
          </a:ln>
          <a:effectLst/>
        </p:spPr>
        <p:style>
          <a:lnRef idx="1">
            <a:schemeClr val="accent3"/>
          </a:lnRef>
          <a:fillRef idx="3">
            <a:schemeClr val="accent3"/>
          </a:fillRef>
          <a:effectRef idx="2">
            <a:schemeClr val="accent3"/>
          </a:effectRef>
          <a:fontRef idx="minor">
            <a:schemeClr val="lt1"/>
          </a:fontRef>
        </p:style>
        <p:txBody>
          <a:bodyPr rtlCol="0" anchor="ctr"/>
          <a:lstStyle/>
          <a:p>
            <a:pPr algn="ctr"/>
            <a:r>
              <a:rPr lang="sv-SE" sz="1600" dirty="0">
                <a:latin typeface="Arial" panose="020B0604020202020204" pitchFamily="34" charset="0"/>
                <a:cs typeface="Arial" panose="020B0604020202020204" pitchFamily="34" charset="0"/>
              </a:rPr>
              <a:t>Styrelse</a:t>
            </a:r>
          </a:p>
        </p:txBody>
      </p:sp>
      <p:sp>
        <p:nvSpPr>
          <p:cNvPr id="9" name="Rektangel: rundade hörn 8">
            <a:extLst>
              <a:ext uri="{FF2B5EF4-FFF2-40B4-BE49-F238E27FC236}">
                <a16:creationId xmlns:a16="http://schemas.microsoft.com/office/drawing/2014/main" id="{838191EE-FE1E-45A5-AC95-90E6736E1C83}"/>
              </a:ext>
            </a:extLst>
          </p:cNvPr>
          <p:cNvSpPr/>
          <p:nvPr/>
        </p:nvSpPr>
        <p:spPr>
          <a:xfrm>
            <a:off x="2866585" y="2641353"/>
            <a:ext cx="1877346" cy="468000"/>
          </a:xfrm>
          <a:prstGeom prst="roundRect">
            <a:avLst/>
          </a:prstGeom>
          <a:solidFill>
            <a:srgbClr val="C13D8C"/>
          </a:solidFill>
          <a:ln w="19050">
            <a:noFill/>
            <a:prstDash val="dash"/>
          </a:ln>
          <a:effectLst/>
        </p:spPr>
        <p:style>
          <a:lnRef idx="1">
            <a:schemeClr val="accent3"/>
          </a:lnRef>
          <a:fillRef idx="3">
            <a:schemeClr val="accent3"/>
          </a:fillRef>
          <a:effectRef idx="2">
            <a:schemeClr val="accent3"/>
          </a:effectRef>
          <a:fontRef idx="minor">
            <a:schemeClr val="lt1"/>
          </a:fontRef>
        </p:style>
        <p:txBody>
          <a:bodyPr rtlCol="0" anchor="ctr"/>
          <a:lstStyle/>
          <a:p>
            <a:pPr algn="ctr"/>
            <a:r>
              <a:rPr lang="sv-SE" sz="1600" dirty="0">
                <a:latin typeface="Arial" panose="020B0604020202020204" pitchFamily="34" charset="0"/>
                <a:cs typeface="Arial" panose="020B0604020202020204" pitchFamily="34" charset="0"/>
              </a:rPr>
              <a:t>Representantskap</a:t>
            </a:r>
          </a:p>
        </p:txBody>
      </p:sp>
      <p:sp>
        <p:nvSpPr>
          <p:cNvPr id="10" name="Rektangel: rundade hörn 9">
            <a:extLst>
              <a:ext uri="{FF2B5EF4-FFF2-40B4-BE49-F238E27FC236}">
                <a16:creationId xmlns:a16="http://schemas.microsoft.com/office/drawing/2014/main" id="{E99AA7A4-9067-468E-953C-BA10F7B55BC1}"/>
              </a:ext>
            </a:extLst>
          </p:cNvPr>
          <p:cNvSpPr/>
          <p:nvPr/>
        </p:nvSpPr>
        <p:spPr>
          <a:xfrm>
            <a:off x="8671394" y="2117591"/>
            <a:ext cx="2141149" cy="1008000"/>
          </a:xfrm>
          <a:prstGeom prst="roundRect">
            <a:avLst/>
          </a:prstGeom>
          <a:solidFill>
            <a:srgbClr val="383F82"/>
          </a:solidFill>
          <a:ln>
            <a:no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r>
              <a:rPr lang="sv-SE" dirty="0">
                <a:latin typeface="Arial" panose="020B0604020202020204" pitchFamily="34" charset="0"/>
                <a:cs typeface="Arial" panose="020B0604020202020204" pitchFamily="34" charset="0"/>
              </a:rPr>
              <a:t>Arbetsgivarverket</a:t>
            </a:r>
          </a:p>
        </p:txBody>
      </p:sp>
      <p:sp>
        <p:nvSpPr>
          <p:cNvPr id="11" name="Rektangel: rundade hörn 10">
            <a:extLst>
              <a:ext uri="{FF2B5EF4-FFF2-40B4-BE49-F238E27FC236}">
                <a16:creationId xmlns:a16="http://schemas.microsoft.com/office/drawing/2014/main" id="{8920B7A0-0A85-4D72-961B-3695D3DA11A2}"/>
              </a:ext>
            </a:extLst>
          </p:cNvPr>
          <p:cNvSpPr/>
          <p:nvPr/>
        </p:nvSpPr>
        <p:spPr>
          <a:xfrm>
            <a:off x="5170838" y="2117591"/>
            <a:ext cx="1764000" cy="468000"/>
          </a:xfrm>
          <a:prstGeom prst="roundRect">
            <a:avLst/>
          </a:prstGeom>
          <a:solidFill>
            <a:schemeClr val="bg1">
              <a:lumMod val="65000"/>
            </a:schemeClr>
          </a:solidFill>
          <a:ln>
            <a:no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r>
              <a:rPr lang="sv-SE" sz="1400" dirty="0">
                <a:latin typeface="Arial" panose="020B0604020202020204" pitchFamily="34" charset="0"/>
                <a:cs typeface="Arial" panose="020B0604020202020204" pitchFamily="34" charset="0"/>
              </a:rPr>
              <a:t>OFR, S, P och O</a:t>
            </a:r>
          </a:p>
        </p:txBody>
      </p:sp>
      <p:sp>
        <p:nvSpPr>
          <p:cNvPr id="12" name="Rektangel: rundade hörn 11">
            <a:extLst>
              <a:ext uri="{FF2B5EF4-FFF2-40B4-BE49-F238E27FC236}">
                <a16:creationId xmlns:a16="http://schemas.microsoft.com/office/drawing/2014/main" id="{A506C39F-15C6-476B-B4EE-9A09A28B26B1}"/>
              </a:ext>
            </a:extLst>
          </p:cNvPr>
          <p:cNvSpPr/>
          <p:nvPr/>
        </p:nvSpPr>
        <p:spPr>
          <a:xfrm>
            <a:off x="5170838" y="2653263"/>
            <a:ext cx="1764000" cy="468000"/>
          </a:xfrm>
          <a:prstGeom prst="roundRect">
            <a:avLst/>
          </a:prstGeom>
          <a:solidFill>
            <a:schemeClr val="bg1">
              <a:lumMod val="65000"/>
            </a:schemeClr>
          </a:solidFill>
          <a:ln>
            <a:no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r>
              <a:rPr lang="sv-SE" sz="1400" dirty="0">
                <a:latin typeface="Arial" panose="020B0604020202020204" pitchFamily="34" charset="0"/>
                <a:cs typeface="Arial" panose="020B0604020202020204" pitchFamily="34" charset="0"/>
              </a:rPr>
              <a:t>Seko</a:t>
            </a:r>
          </a:p>
        </p:txBody>
      </p:sp>
      <p:sp>
        <p:nvSpPr>
          <p:cNvPr id="13" name="Rektangel: rundade hörn 12">
            <a:extLst>
              <a:ext uri="{FF2B5EF4-FFF2-40B4-BE49-F238E27FC236}">
                <a16:creationId xmlns:a16="http://schemas.microsoft.com/office/drawing/2014/main" id="{897CF13B-05FC-4BF7-B1A0-8FC3F49A4195}"/>
              </a:ext>
            </a:extLst>
          </p:cNvPr>
          <p:cNvSpPr/>
          <p:nvPr/>
        </p:nvSpPr>
        <p:spPr>
          <a:xfrm>
            <a:off x="1486486" y="5289667"/>
            <a:ext cx="1523492" cy="540000"/>
          </a:xfrm>
          <a:prstGeom prst="roundRect">
            <a:avLst/>
          </a:prstGeom>
          <a:solidFill>
            <a:srgbClr val="FF8000"/>
          </a:solidFill>
          <a:ln>
            <a:noFill/>
          </a:ln>
          <a:effectLst>
            <a:outerShdw blurRad="76200" dir="18900000" sy="23000" kx="-1200000" algn="bl" rotWithShape="0">
              <a:prstClr val="black">
                <a:alpha val="20000"/>
              </a:prstClr>
            </a:outerShdw>
          </a:effectLst>
        </p:spPr>
        <p:style>
          <a:lnRef idx="1">
            <a:schemeClr val="accent3"/>
          </a:lnRef>
          <a:fillRef idx="3">
            <a:schemeClr val="accent3"/>
          </a:fillRef>
          <a:effectRef idx="2">
            <a:schemeClr val="accent3"/>
          </a:effectRef>
          <a:fontRef idx="minor">
            <a:schemeClr val="lt1"/>
          </a:fontRef>
        </p:style>
        <p:txBody>
          <a:bodyPr rtlCol="0" anchor="ctr"/>
          <a:lstStyle/>
          <a:p>
            <a:pPr algn="ctr"/>
            <a:r>
              <a:rPr lang="sv-SE" sz="1400" dirty="0">
                <a:latin typeface="Arial" panose="020B0604020202020204" pitchFamily="34" charset="0"/>
                <a:cs typeface="Arial" panose="020B0604020202020204" pitchFamily="34" charset="0"/>
              </a:rPr>
              <a:t>Lokal-lokal</a:t>
            </a:r>
          </a:p>
          <a:p>
            <a:pPr algn="ctr"/>
            <a:r>
              <a:rPr lang="sv-SE" sz="1400" dirty="0">
                <a:latin typeface="Arial" panose="020B0604020202020204" pitchFamily="34" charset="0"/>
                <a:cs typeface="Arial" panose="020B0604020202020204" pitchFamily="34" charset="0"/>
              </a:rPr>
              <a:t>Saco-S-förening</a:t>
            </a:r>
          </a:p>
        </p:txBody>
      </p:sp>
      <p:sp>
        <p:nvSpPr>
          <p:cNvPr id="14" name="Rektangel: rundade hörn 13">
            <a:extLst>
              <a:ext uri="{FF2B5EF4-FFF2-40B4-BE49-F238E27FC236}">
                <a16:creationId xmlns:a16="http://schemas.microsoft.com/office/drawing/2014/main" id="{8C9C9D0A-CC06-46ED-A47B-994F5B6A9254}"/>
              </a:ext>
            </a:extLst>
          </p:cNvPr>
          <p:cNvSpPr/>
          <p:nvPr/>
        </p:nvSpPr>
        <p:spPr>
          <a:xfrm>
            <a:off x="2228897" y="4549058"/>
            <a:ext cx="1764000" cy="540000"/>
          </a:xfrm>
          <a:prstGeom prst="roundRect">
            <a:avLst/>
          </a:prstGeom>
          <a:solidFill>
            <a:srgbClr val="FF8000"/>
          </a:solidFill>
          <a:ln>
            <a:noFill/>
          </a:ln>
          <a:effectLst>
            <a:outerShdw blurRad="76200" dir="18900000" sy="23000" kx="-1200000" algn="bl" rotWithShape="0">
              <a:prstClr val="black">
                <a:alpha val="20000"/>
              </a:prstClr>
            </a:outerShdw>
          </a:effectLst>
        </p:spPr>
        <p:style>
          <a:lnRef idx="1">
            <a:schemeClr val="accent3"/>
          </a:lnRef>
          <a:fillRef idx="3">
            <a:schemeClr val="accent3"/>
          </a:fillRef>
          <a:effectRef idx="2">
            <a:schemeClr val="accent3"/>
          </a:effectRef>
          <a:fontRef idx="minor">
            <a:schemeClr val="lt1"/>
          </a:fontRef>
        </p:style>
        <p:txBody>
          <a:bodyPr rtlCol="0" anchor="ctr"/>
          <a:lstStyle/>
          <a:p>
            <a:pPr algn="ctr"/>
            <a:r>
              <a:rPr lang="sv-SE" sz="1600" dirty="0">
                <a:latin typeface="Arial" panose="020B0604020202020204" pitchFamily="34" charset="0"/>
                <a:cs typeface="Arial" panose="020B0604020202020204" pitchFamily="34" charset="0"/>
              </a:rPr>
              <a:t>Saco-S-förening</a:t>
            </a:r>
          </a:p>
        </p:txBody>
      </p:sp>
      <p:sp>
        <p:nvSpPr>
          <p:cNvPr id="15" name="Rektangel: rundade hörn 14">
            <a:extLst>
              <a:ext uri="{FF2B5EF4-FFF2-40B4-BE49-F238E27FC236}">
                <a16:creationId xmlns:a16="http://schemas.microsoft.com/office/drawing/2014/main" id="{876D3292-EB3E-4457-97E4-1E63572D365B}"/>
              </a:ext>
            </a:extLst>
          </p:cNvPr>
          <p:cNvSpPr/>
          <p:nvPr/>
        </p:nvSpPr>
        <p:spPr>
          <a:xfrm>
            <a:off x="3231719" y="5289667"/>
            <a:ext cx="1523492" cy="540000"/>
          </a:xfrm>
          <a:prstGeom prst="roundRect">
            <a:avLst/>
          </a:prstGeom>
          <a:solidFill>
            <a:srgbClr val="FF8000"/>
          </a:solidFill>
          <a:ln>
            <a:noFill/>
          </a:ln>
          <a:effectLst>
            <a:outerShdw blurRad="76200" dir="18900000" sy="23000" kx="-1200000" algn="bl" rotWithShape="0">
              <a:prstClr val="black">
                <a:alpha val="20000"/>
              </a:prstClr>
            </a:outerShdw>
          </a:effectLst>
        </p:spPr>
        <p:style>
          <a:lnRef idx="1">
            <a:schemeClr val="accent3"/>
          </a:lnRef>
          <a:fillRef idx="3">
            <a:schemeClr val="accent3"/>
          </a:fillRef>
          <a:effectRef idx="2">
            <a:schemeClr val="accent3"/>
          </a:effectRef>
          <a:fontRef idx="minor">
            <a:schemeClr val="lt1"/>
          </a:fontRef>
        </p:style>
        <p:txBody>
          <a:bodyPr rtlCol="0" anchor="ctr"/>
          <a:lstStyle/>
          <a:p>
            <a:pPr algn="ctr"/>
            <a:r>
              <a:rPr lang="sv-SE" sz="1400" dirty="0">
                <a:latin typeface="Arial" panose="020B0604020202020204" pitchFamily="34" charset="0"/>
                <a:cs typeface="Arial" panose="020B0604020202020204" pitchFamily="34" charset="0"/>
              </a:rPr>
              <a:t>Lokal-lokal</a:t>
            </a:r>
          </a:p>
          <a:p>
            <a:pPr algn="ctr"/>
            <a:r>
              <a:rPr lang="sv-SE" sz="1400" dirty="0">
                <a:latin typeface="Arial" panose="020B0604020202020204" pitchFamily="34" charset="0"/>
                <a:cs typeface="Arial" panose="020B0604020202020204" pitchFamily="34" charset="0"/>
              </a:rPr>
              <a:t>Saco-S-förening</a:t>
            </a:r>
          </a:p>
        </p:txBody>
      </p:sp>
      <p:sp>
        <p:nvSpPr>
          <p:cNvPr id="16" name="textruta 15">
            <a:extLst>
              <a:ext uri="{FF2B5EF4-FFF2-40B4-BE49-F238E27FC236}">
                <a16:creationId xmlns:a16="http://schemas.microsoft.com/office/drawing/2014/main" id="{55F464D7-562F-4E8F-BAE4-DE16B6B61F69}"/>
              </a:ext>
            </a:extLst>
          </p:cNvPr>
          <p:cNvSpPr txBox="1"/>
          <p:nvPr/>
        </p:nvSpPr>
        <p:spPr>
          <a:xfrm>
            <a:off x="1009650" y="1288109"/>
            <a:ext cx="6286500" cy="400110"/>
          </a:xfrm>
          <a:prstGeom prst="rect">
            <a:avLst/>
          </a:prstGeom>
          <a:noFill/>
        </p:spPr>
        <p:txBody>
          <a:bodyPr wrap="square" rtlCol="0" anchor="ctr">
            <a:spAutoFit/>
          </a:bodyPr>
          <a:lstStyle/>
          <a:p>
            <a:pPr algn="ctr"/>
            <a:r>
              <a:rPr lang="sv-SE" sz="2000" b="1" dirty="0">
                <a:solidFill>
                  <a:schemeClr val="bg1"/>
                </a:solidFill>
                <a:latin typeface="Arial" panose="020B0604020202020204" pitchFamily="34" charset="0"/>
                <a:cs typeface="Arial" panose="020B0604020202020204" pitchFamily="34" charset="0"/>
              </a:rPr>
              <a:t>Arbetstagarorganisationer</a:t>
            </a:r>
          </a:p>
        </p:txBody>
      </p:sp>
      <p:sp>
        <p:nvSpPr>
          <p:cNvPr id="18" name="Rektangel: rundade hörn 17">
            <a:extLst>
              <a:ext uri="{FF2B5EF4-FFF2-40B4-BE49-F238E27FC236}">
                <a16:creationId xmlns:a16="http://schemas.microsoft.com/office/drawing/2014/main" id="{8693E0A4-829A-4D7C-A5D2-1A9C16312415}"/>
              </a:ext>
            </a:extLst>
          </p:cNvPr>
          <p:cNvSpPr/>
          <p:nvPr/>
        </p:nvSpPr>
        <p:spPr>
          <a:xfrm rot="16200000">
            <a:off x="-494218" y="2219610"/>
            <a:ext cx="1438107" cy="504000"/>
          </a:xfrm>
          <a:prstGeom prst="roundRect">
            <a:avLst>
              <a:gd name="adj" fmla="val 9367"/>
            </a:avLst>
          </a:prstGeom>
          <a:solidFill>
            <a:schemeClr val="bg1">
              <a:lumMod val="50000"/>
            </a:schemeClr>
          </a:solidFill>
          <a:ln>
            <a:noFill/>
          </a:ln>
          <a:effectLst>
            <a:innerShdw blurRad="50800" dist="25400" dir="13500000">
              <a:srgbClr val="FFFFFF">
                <a:alpha val="75000"/>
              </a:srgbClr>
            </a:innerShdw>
            <a:outerShdw blurRad="63500" dist="25400" dir="5400000" rotWithShape="0">
              <a:srgbClr val="808080">
                <a:alpha val="7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sv-SE" sz="1600" b="1" dirty="0">
                <a:latin typeface="Arial" panose="020B0604020202020204" pitchFamily="34" charset="0"/>
                <a:cs typeface="Arial" panose="020B0604020202020204" pitchFamily="34" charset="0"/>
              </a:rPr>
              <a:t>Central nivå</a:t>
            </a:r>
          </a:p>
        </p:txBody>
      </p:sp>
      <p:sp>
        <p:nvSpPr>
          <p:cNvPr id="19" name="Rektangel: rundade hörn 18">
            <a:extLst>
              <a:ext uri="{FF2B5EF4-FFF2-40B4-BE49-F238E27FC236}">
                <a16:creationId xmlns:a16="http://schemas.microsoft.com/office/drawing/2014/main" id="{BC167FE6-79B8-4A4E-A076-620EED1B5C42}"/>
              </a:ext>
            </a:extLst>
          </p:cNvPr>
          <p:cNvSpPr/>
          <p:nvPr/>
        </p:nvSpPr>
        <p:spPr>
          <a:xfrm rot="16200000">
            <a:off x="-495164" y="4772332"/>
            <a:ext cx="1440000" cy="504000"/>
          </a:xfrm>
          <a:prstGeom prst="roundRect">
            <a:avLst>
              <a:gd name="adj" fmla="val 13286"/>
            </a:avLst>
          </a:prstGeom>
          <a:solidFill>
            <a:schemeClr val="bg1">
              <a:lumMod val="50000"/>
            </a:schemeClr>
          </a:solidFill>
          <a:ln>
            <a:noFill/>
          </a:ln>
          <a:effectLst>
            <a:innerShdw blurRad="50800" dist="25400" dir="13500000">
              <a:srgbClr val="FFFFFF">
                <a:alpha val="75000"/>
              </a:srgbClr>
            </a:innerShdw>
            <a:outerShdw blurRad="63500" dist="25400" dir="5400000" rotWithShape="0">
              <a:srgbClr val="808080">
                <a:alpha val="7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sv-SE" sz="1600" b="1" dirty="0">
                <a:latin typeface="Arial" panose="020B0604020202020204" pitchFamily="34" charset="0"/>
                <a:cs typeface="Arial" panose="020B0604020202020204" pitchFamily="34" charset="0"/>
              </a:rPr>
              <a:t>Lokal nivå</a:t>
            </a:r>
          </a:p>
        </p:txBody>
      </p:sp>
      <p:sp>
        <p:nvSpPr>
          <p:cNvPr id="26" name="textruta 25">
            <a:extLst>
              <a:ext uri="{FF2B5EF4-FFF2-40B4-BE49-F238E27FC236}">
                <a16:creationId xmlns:a16="http://schemas.microsoft.com/office/drawing/2014/main" id="{3D535CE7-1017-4D18-ADBE-B6D95B8E069C}"/>
              </a:ext>
            </a:extLst>
          </p:cNvPr>
          <p:cNvSpPr txBox="1"/>
          <p:nvPr/>
        </p:nvSpPr>
        <p:spPr>
          <a:xfrm>
            <a:off x="7933453" y="1288109"/>
            <a:ext cx="3455882" cy="400110"/>
          </a:xfrm>
          <a:prstGeom prst="rect">
            <a:avLst/>
          </a:prstGeom>
          <a:noFill/>
        </p:spPr>
        <p:txBody>
          <a:bodyPr wrap="square" rtlCol="0">
            <a:spAutoFit/>
          </a:bodyPr>
          <a:lstStyle/>
          <a:p>
            <a:r>
              <a:rPr lang="sv-SE" sz="2000" b="1" dirty="0">
                <a:solidFill>
                  <a:schemeClr val="bg1"/>
                </a:solidFill>
                <a:latin typeface="Arial" panose="020B0604020202020204" pitchFamily="34" charset="0"/>
                <a:cs typeface="Arial" panose="020B0604020202020204" pitchFamily="34" charset="0"/>
              </a:rPr>
              <a:t>Arbetsgivarorganisationer</a:t>
            </a:r>
          </a:p>
        </p:txBody>
      </p:sp>
      <p:sp>
        <p:nvSpPr>
          <p:cNvPr id="27" name="Rektangel: rundade hörn 26">
            <a:extLst>
              <a:ext uri="{FF2B5EF4-FFF2-40B4-BE49-F238E27FC236}">
                <a16:creationId xmlns:a16="http://schemas.microsoft.com/office/drawing/2014/main" id="{CE7CC0A7-8BBF-44D0-B5AB-E3AAC7FB7611}"/>
              </a:ext>
            </a:extLst>
          </p:cNvPr>
          <p:cNvSpPr/>
          <p:nvPr/>
        </p:nvSpPr>
        <p:spPr>
          <a:xfrm>
            <a:off x="8671395" y="4352269"/>
            <a:ext cx="2141148" cy="1008000"/>
          </a:xfrm>
          <a:prstGeom prst="roundRect">
            <a:avLst/>
          </a:prstGeom>
          <a:solidFill>
            <a:srgbClr val="383F82"/>
          </a:solidFill>
          <a:ln>
            <a:no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r>
              <a:rPr lang="sv-SE" dirty="0">
                <a:latin typeface="Arial" panose="020B0604020202020204" pitchFamily="34" charset="0"/>
                <a:cs typeface="Arial" panose="020B0604020202020204" pitchFamily="34" charset="0"/>
              </a:rPr>
              <a:t>Myndighet</a:t>
            </a:r>
          </a:p>
        </p:txBody>
      </p:sp>
      <p:cxnSp>
        <p:nvCxnSpPr>
          <p:cNvPr id="33" name="Rak koppling 32">
            <a:extLst>
              <a:ext uri="{FF2B5EF4-FFF2-40B4-BE49-F238E27FC236}">
                <a16:creationId xmlns:a16="http://schemas.microsoft.com/office/drawing/2014/main" id="{A3BB5AD0-6B1D-4E8B-BFE1-03BE3745C18A}"/>
              </a:ext>
            </a:extLst>
          </p:cNvPr>
          <p:cNvCxnSpPr>
            <a:cxnSpLocks/>
          </p:cNvCxnSpPr>
          <p:nvPr/>
        </p:nvCxnSpPr>
        <p:spPr>
          <a:xfrm>
            <a:off x="67734" y="3538725"/>
            <a:ext cx="12192000" cy="0"/>
          </a:xfrm>
          <a:prstGeom prst="line">
            <a:avLst/>
          </a:prstGeom>
          <a:ln w="57150">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35" name="Rubrik 1">
            <a:extLst>
              <a:ext uri="{FF2B5EF4-FFF2-40B4-BE49-F238E27FC236}">
                <a16:creationId xmlns:a16="http://schemas.microsoft.com/office/drawing/2014/main" id="{F15B844C-5CFB-4948-8449-23398757FE49}"/>
              </a:ext>
            </a:extLst>
          </p:cNvPr>
          <p:cNvSpPr txBox="1">
            <a:spLocks/>
          </p:cNvSpPr>
          <p:nvPr/>
        </p:nvSpPr>
        <p:spPr>
          <a:xfrm>
            <a:off x="1009650" y="129184"/>
            <a:ext cx="10515600" cy="905708"/>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sv-SE" sz="4000" dirty="0">
                <a:solidFill>
                  <a:schemeClr val="bg1"/>
                </a:solidFill>
                <a:latin typeface="Georgia" panose="02040502050405020303" pitchFamily="18" charset="0"/>
              </a:rPr>
              <a:t>Partsarbetet på central och lokal nivå</a:t>
            </a:r>
          </a:p>
        </p:txBody>
      </p:sp>
    </p:spTree>
    <p:extLst>
      <p:ext uri="{BB962C8B-B14F-4D97-AF65-F5344CB8AC3E}">
        <p14:creationId xmlns:p14="http://schemas.microsoft.com/office/powerpoint/2010/main" val="2060085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7FA257B9-D353-4DDE-90AF-2EAE2CA025D9}"/>
              </a:ext>
            </a:extLst>
          </p:cNvPr>
          <p:cNvSpPr/>
          <p:nvPr/>
        </p:nvSpPr>
        <p:spPr>
          <a:xfrm>
            <a:off x="0" y="0"/>
            <a:ext cx="12192000" cy="6858000"/>
          </a:xfrm>
          <a:prstGeom prst="rect">
            <a:avLst/>
          </a:prstGeom>
          <a:solidFill>
            <a:srgbClr val="008EA1">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ubrik 1">
            <a:extLst>
              <a:ext uri="{FF2B5EF4-FFF2-40B4-BE49-F238E27FC236}">
                <a16:creationId xmlns:a16="http://schemas.microsoft.com/office/drawing/2014/main" id="{DAD628B4-61E4-4A8D-97EF-6FAE5C2DFB05}"/>
              </a:ext>
            </a:extLst>
          </p:cNvPr>
          <p:cNvSpPr txBox="1">
            <a:spLocks/>
          </p:cNvSpPr>
          <p:nvPr/>
        </p:nvSpPr>
        <p:spPr>
          <a:xfrm>
            <a:off x="1009650" y="129184"/>
            <a:ext cx="10515600" cy="905708"/>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sv-SE" sz="4000" dirty="0">
                <a:solidFill>
                  <a:schemeClr val="bg1"/>
                </a:solidFill>
                <a:latin typeface="Georgia" panose="02040502050405020303" pitchFamily="18" charset="0"/>
              </a:rPr>
              <a:t>Saco-S fackliga politik</a:t>
            </a:r>
          </a:p>
        </p:txBody>
      </p:sp>
      <p:sp>
        <p:nvSpPr>
          <p:cNvPr id="16" name="Rektangel: rundade hörn 15">
            <a:extLst>
              <a:ext uri="{FF2B5EF4-FFF2-40B4-BE49-F238E27FC236}">
                <a16:creationId xmlns:a16="http://schemas.microsoft.com/office/drawing/2014/main" id="{61C215CD-1F06-4031-B80E-02DB3D415624}"/>
              </a:ext>
            </a:extLst>
          </p:cNvPr>
          <p:cNvSpPr/>
          <p:nvPr/>
        </p:nvSpPr>
        <p:spPr>
          <a:xfrm>
            <a:off x="801511" y="1320895"/>
            <a:ext cx="10035822" cy="4581141"/>
          </a:xfrm>
          <a:prstGeom prst="roundRect">
            <a:avLst>
              <a:gd name="adj" fmla="val 7719"/>
            </a:avLst>
          </a:prstGeom>
          <a:solidFill>
            <a:srgbClr val="008E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Platshållare för innehåll 5">
            <a:extLst>
              <a:ext uri="{FF2B5EF4-FFF2-40B4-BE49-F238E27FC236}">
                <a16:creationId xmlns:a16="http://schemas.microsoft.com/office/drawing/2014/main" id="{EB72DD12-B531-4574-8E99-7C272A5273CB}"/>
              </a:ext>
            </a:extLst>
          </p:cNvPr>
          <p:cNvSpPr txBox="1">
            <a:spLocks/>
          </p:cNvSpPr>
          <p:nvPr/>
        </p:nvSpPr>
        <p:spPr>
          <a:xfrm>
            <a:off x="1009650" y="1594666"/>
            <a:ext cx="4905843" cy="4752528"/>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300"/>
              </a:lnSpc>
              <a:spcAft>
                <a:spcPts val="1200"/>
              </a:spcAft>
              <a:buClr>
                <a:schemeClr val="bg1"/>
              </a:buClr>
            </a:pPr>
            <a:r>
              <a:rPr lang="sv-SE" altLang="sv-SE" sz="1900" dirty="0">
                <a:solidFill>
                  <a:schemeClr val="bg1"/>
                </a:solidFill>
                <a:latin typeface="Georgia" panose="02040502050405020303" pitchFamily="18" charset="0"/>
                <a:ea typeface="ＭＳ Ｐゴシック" panose="020B0600070205080204" pitchFamily="34" charset="-128"/>
                <a:cs typeface="Georgia" panose="02040502050405020303" pitchFamily="18" charset="0"/>
              </a:rPr>
              <a:t>Bidra till den statliga verksamhetens utveckling. </a:t>
            </a:r>
          </a:p>
          <a:p>
            <a:pPr>
              <a:lnSpc>
                <a:spcPts val="2300"/>
              </a:lnSpc>
              <a:spcAft>
                <a:spcPts val="1200"/>
              </a:spcAft>
              <a:buClr>
                <a:schemeClr val="bg1"/>
              </a:buClr>
            </a:pPr>
            <a:r>
              <a:rPr lang="sv-SE" altLang="sv-SE" sz="1900" dirty="0">
                <a:solidFill>
                  <a:schemeClr val="bg1"/>
                </a:solidFill>
                <a:latin typeface="Georgia" panose="02040502050405020303" pitchFamily="18" charset="0"/>
                <a:ea typeface="ＭＳ Ｐゴシック" panose="020B0600070205080204" pitchFamily="34" charset="-128"/>
                <a:cs typeface="Georgia" panose="02040502050405020303" pitchFamily="18" charset="0"/>
              </a:rPr>
              <a:t>En mångfald av bakgrunder och erfarenheter.</a:t>
            </a:r>
          </a:p>
          <a:p>
            <a:pPr>
              <a:lnSpc>
                <a:spcPts val="2300"/>
              </a:lnSpc>
              <a:spcAft>
                <a:spcPts val="1200"/>
              </a:spcAft>
              <a:buClr>
                <a:schemeClr val="bg1"/>
              </a:buClr>
            </a:pPr>
            <a:r>
              <a:rPr lang="sv-SE" altLang="sv-SE" sz="1900" dirty="0">
                <a:solidFill>
                  <a:schemeClr val="bg1"/>
                </a:solidFill>
                <a:latin typeface="Georgia" panose="02040502050405020303" pitchFamily="18" charset="0"/>
                <a:ea typeface="ＭＳ Ｐゴシック" panose="020B0600070205080204" pitchFamily="34" charset="-128"/>
                <a:cs typeface="Georgia" panose="02040502050405020303" pitchFamily="18" charset="0"/>
              </a:rPr>
              <a:t>Ett hållbart arbetsliv.</a:t>
            </a:r>
          </a:p>
          <a:p>
            <a:pPr>
              <a:lnSpc>
                <a:spcPts val="2300"/>
              </a:lnSpc>
              <a:spcAft>
                <a:spcPts val="1200"/>
              </a:spcAft>
              <a:buClr>
                <a:schemeClr val="bg1"/>
              </a:buClr>
            </a:pPr>
            <a:r>
              <a:rPr lang="sv-SE" altLang="sv-SE" sz="1900" dirty="0">
                <a:solidFill>
                  <a:schemeClr val="bg1"/>
                </a:solidFill>
                <a:latin typeface="Georgia" panose="02040502050405020303" pitchFamily="18" charset="0"/>
                <a:ea typeface="ＭＳ Ｐゴシック" panose="020B0600070205080204" pitchFamily="34" charset="-128"/>
                <a:cs typeface="Georgia" panose="02040502050405020303" pitchFamily="18" charset="0"/>
              </a:rPr>
              <a:t>Individens möjlighet att utvecklas inom ramen för verksamheten, påverka sin arbetssituation och sina villkor samt träffa enskilda överenskommelser.</a:t>
            </a:r>
          </a:p>
          <a:p>
            <a:pPr>
              <a:lnSpc>
                <a:spcPts val="2300"/>
              </a:lnSpc>
              <a:spcAft>
                <a:spcPts val="1200"/>
              </a:spcAft>
              <a:buClr>
                <a:schemeClr val="bg1"/>
              </a:buClr>
            </a:pPr>
            <a:r>
              <a:rPr lang="sv-SE" sz="1900" dirty="0">
                <a:solidFill>
                  <a:schemeClr val="bg1"/>
                </a:solidFill>
                <a:latin typeface="Georgia" pitchFamily="18" charset="0"/>
                <a:ea typeface="ＭＳ Ｐゴシック" pitchFamily="-1" charset="-128"/>
              </a:rPr>
              <a:t>Samverkan och dialog.</a:t>
            </a:r>
          </a:p>
          <a:p>
            <a:pPr>
              <a:lnSpc>
                <a:spcPts val="2300"/>
              </a:lnSpc>
              <a:spcAft>
                <a:spcPts val="1200"/>
              </a:spcAft>
              <a:buClr>
                <a:schemeClr val="bg1"/>
              </a:buClr>
            </a:pPr>
            <a:endParaRPr lang="sv-SE" altLang="sv-SE" sz="1900" dirty="0">
              <a:solidFill>
                <a:schemeClr val="bg1"/>
              </a:solidFill>
              <a:latin typeface="Georgia" panose="02040502050405020303" pitchFamily="18" charset="0"/>
              <a:ea typeface="ＭＳ Ｐゴシック" panose="020B0600070205080204" pitchFamily="34" charset="-128"/>
              <a:cs typeface="Georgia" panose="02040502050405020303" pitchFamily="18" charset="0"/>
            </a:endParaRPr>
          </a:p>
        </p:txBody>
      </p:sp>
      <p:sp>
        <p:nvSpPr>
          <p:cNvPr id="7" name="Platshållare för innehåll 1">
            <a:extLst>
              <a:ext uri="{FF2B5EF4-FFF2-40B4-BE49-F238E27FC236}">
                <a16:creationId xmlns:a16="http://schemas.microsoft.com/office/drawing/2014/main" id="{5DB47DD7-FD6F-4AC4-9F1C-2F0B4B373637}"/>
              </a:ext>
            </a:extLst>
          </p:cNvPr>
          <p:cNvSpPr txBox="1">
            <a:spLocks/>
          </p:cNvSpPr>
          <p:nvPr/>
        </p:nvSpPr>
        <p:spPr bwMode="auto">
          <a:xfrm>
            <a:off x="5915493" y="1594666"/>
            <a:ext cx="4635894" cy="4109981"/>
          </a:xfrm>
          <a:prstGeom prst="rect">
            <a:avLst/>
          </a:prstGeom>
          <a:noFill/>
          <a:ln>
            <a:noFill/>
          </a:ln>
        </p:spPr>
        <p:txBody>
          <a:bodyPr vert="horz" wrap="square" lIns="0" tIns="0" rIns="0" bIns="0" numCol="1" anchor="t" anchorCtr="0" compatLnSpc="1">
            <a:prstTxWarp prst="textNoShape">
              <a:avLst/>
            </a:prstTxWarp>
            <a:normAutofit fontScale="92500"/>
          </a:bodyPr>
          <a:lstStyle>
            <a:lvl1pPr marL="228600" indent="-228600" algn="l" rtl="0" eaLnBrk="0" fontAlgn="base" hangingPunct="0">
              <a:spcBef>
                <a:spcPts val="2000"/>
              </a:spcBef>
              <a:spcAft>
                <a:spcPct val="0"/>
              </a:spcAft>
              <a:buClr>
                <a:schemeClr val="accent1"/>
              </a:buClr>
              <a:buSzPct val="125000"/>
              <a:buFont typeface="Arial"/>
              <a:buChar char="•"/>
              <a:defRPr sz="1800" kern="1200">
                <a:solidFill>
                  <a:schemeClr val="tx1"/>
                </a:solidFill>
                <a:latin typeface="Georgia"/>
                <a:ea typeface="ＭＳ Ｐゴシック" charset="-128"/>
                <a:cs typeface="Georgia"/>
              </a:defRPr>
            </a:lvl1pPr>
            <a:lvl2pPr marL="457200" indent="-228600" algn="l" rtl="0" eaLnBrk="0" fontAlgn="base" hangingPunct="0">
              <a:spcBef>
                <a:spcPts val="600"/>
              </a:spcBef>
              <a:spcAft>
                <a:spcPct val="0"/>
              </a:spcAft>
              <a:buClr>
                <a:schemeClr val="accent1"/>
              </a:buClr>
              <a:buSzPct val="125000"/>
              <a:buFont typeface="Arial"/>
              <a:buChar char="•"/>
              <a:defRPr sz="1800" kern="1200">
                <a:solidFill>
                  <a:schemeClr val="tx1"/>
                </a:solidFill>
                <a:latin typeface="Georgia"/>
                <a:ea typeface="ＭＳ Ｐゴシック" charset="-128"/>
                <a:cs typeface="Georgia"/>
              </a:defRPr>
            </a:lvl2pPr>
            <a:lvl3pPr marL="685800" indent="-228600" algn="l" rtl="0" eaLnBrk="0" fontAlgn="base" hangingPunct="0">
              <a:spcBef>
                <a:spcPts val="600"/>
              </a:spcBef>
              <a:spcAft>
                <a:spcPct val="0"/>
              </a:spcAft>
              <a:buClr>
                <a:schemeClr val="accent1"/>
              </a:buClr>
              <a:buSzPct val="125000"/>
              <a:buFont typeface="Arial"/>
              <a:buChar char="•"/>
              <a:defRPr sz="1800" kern="1200">
                <a:solidFill>
                  <a:schemeClr val="tx1"/>
                </a:solidFill>
                <a:latin typeface="Georgia"/>
                <a:ea typeface="ＭＳ Ｐゴシック" charset="-128"/>
                <a:cs typeface="Georgia"/>
              </a:defRPr>
            </a:lvl3pPr>
            <a:lvl4pPr marL="914400" indent="-228600" algn="l" rtl="0" eaLnBrk="0" fontAlgn="base" hangingPunct="0">
              <a:spcBef>
                <a:spcPts val="600"/>
              </a:spcBef>
              <a:spcAft>
                <a:spcPct val="0"/>
              </a:spcAft>
              <a:buClr>
                <a:schemeClr val="accent1"/>
              </a:buClr>
              <a:buSzPct val="125000"/>
              <a:buFont typeface="Arial"/>
              <a:buChar char="•"/>
              <a:defRPr sz="1800" kern="1200">
                <a:solidFill>
                  <a:schemeClr val="tx1"/>
                </a:solidFill>
                <a:latin typeface="Georgia"/>
                <a:ea typeface="ＭＳ Ｐゴシック" charset="-128"/>
                <a:cs typeface="Georgia"/>
              </a:defRPr>
            </a:lvl4pPr>
            <a:lvl5pPr marL="1143000" indent="-228600" algn="l" rtl="0" eaLnBrk="0" fontAlgn="base" hangingPunct="0">
              <a:spcBef>
                <a:spcPts val="600"/>
              </a:spcBef>
              <a:spcAft>
                <a:spcPct val="0"/>
              </a:spcAft>
              <a:buClr>
                <a:schemeClr val="accent1"/>
              </a:buClr>
              <a:buSzPct val="125000"/>
              <a:buFont typeface="Arial"/>
              <a:buChar char="•"/>
              <a:defRPr sz="1800" kern="1200">
                <a:solidFill>
                  <a:schemeClr val="tx1"/>
                </a:solidFill>
                <a:latin typeface="Georgia"/>
                <a:ea typeface="ＭＳ Ｐゴシック" charset="-128"/>
                <a:cs typeface="Georgia"/>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a:spcBef>
                <a:spcPts val="1000"/>
              </a:spcBef>
              <a:spcAft>
                <a:spcPts val="1200"/>
              </a:spcAft>
              <a:buClr>
                <a:schemeClr val="bg1"/>
              </a:buClr>
              <a:buFont typeface="Arial" charset="0"/>
              <a:buChar char="•"/>
              <a:defRPr/>
            </a:pPr>
            <a:r>
              <a:rPr lang="sv-SE" sz="2000" dirty="0">
                <a:solidFill>
                  <a:schemeClr val="bg1"/>
                </a:solidFill>
                <a:latin typeface="Georgia" pitchFamily="18" charset="0"/>
                <a:ea typeface="ＭＳ Ｐゴシック" pitchFamily="-1" charset="-128"/>
              </a:rPr>
              <a:t>Lönebildningen och löneprocessen ska bidra till den statliga verksamhetens utveckling.</a:t>
            </a:r>
          </a:p>
          <a:p>
            <a:pPr>
              <a:spcBef>
                <a:spcPts val="1000"/>
              </a:spcBef>
              <a:spcAft>
                <a:spcPts val="1200"/>
              </a:spcAft>
              <a:buClr>
                <a:schemeClr val="bg1"/>
              </a:buClr>
              <a:buFont typeface="Arial" charset="0"/>
              <a:buChar char="•"/>
              <a:defRPr/>
            </a:pPr>
            <a:r>
              <a:rPr lang="sv-SE" sz="2000" dirty="0">
                <a:solidFill>
                  <a:schemeClr val="bg1"/>
                </a:solidFill>
                <a:latin typeface="Georgia" pitchFamily="18" charset="0"/>
                <a:ea typeface="ＭＳ Ｐゴシック" pitchFamily="-1" charset="-128"/>
              </a:rPr>
              <a:t>Lönen ska vara individuell och differentierad och baseras på medarbetarens bidrag till verksamheten och dess utveckling.</a:t>
            </a:r>
          </a:p>
          <a:p>
            <a:pPr>
              <a:spcBef>
                <a:spcPts val="1000"/>
              </a:spcBef>
              <a:spcAft>
                <a:spcPts val="1200"/>
              </a:spcAft>
              <a:buClr>
                <a:schemeClr val="bg1"/>
              </a:buClr>
              <a:buFont typeface="Arial" charset="0"/>
              <a:buChar char="•"/>
              <a:defRPr/>
            </a:pPr>
            <a:r>
              <a:rPr lang="sv-SE" sz="2000" dirty="0">
                <a:solidFill>
                  <a:schemeClr val="bg1"/>
                </a:solidFill>
                <a:latin typeface="Georgia" pitchFamily="18" charset="0"/>
                <a:ea typeface="ＭＳ Ｐゴシック" pitchFamily="-1" charset="-128"/>
              </a:rPr>
              <a:t>Lönenivå och löneutveckling ska vara konkurrenskraftig och marknadsmässig. </a:t>
            </a:r>
          </a:p>
          <a:p>
            <a:pPr>
              <a:spcBef>
                <a:spcPts val="1000"/>
              </a:spcBef>
              <a:spcAft>
                <a:spcPts val="1200"/>
              </a:spcAft>
              <a:buClr>
                <a:schemeClr val="bg1"/>
              </a:buClr>
              <a:buFont typeface="Arial" charset="0"/>
              <a:buChar char="•"/>
              <a:defRPr/>
            </a:pPr>
            <a:r>
              <a:rPr lang="sv-SE" sz="2000" dirty="0">
                <a:solidFill>
                  <a:schemeClr val="bg1"/>
                </a:solidFill>
                <a:latin typeface="Georgia" pitchFamily="18" charset="0"/>
                <a:ea typeface="ＭＳ Ｐゴシック" pitchFamily="-1" charset="-128"/>
              </a:rPr>
              <a:t>Varje medarbetare ska kunna påverka sin lön och sina anställningsvillkor.</a:t>
            </a:r>
          </a:p>
        </p:txBody>
      </p:sp>
      <p:pic>
        <p:nvPicPr>
          <p:cNvPr id="15" name="Platshållare för innehåll 14">
            <a:extLst>
              <a:ext uri="{FF2B5EF4-FFF2-40B4-BE49-F238E27FC236}">
                <a16:creationId xmlns:a16="http://schemas.microsoft.com/office/drawing/2014/main" id="{6343D39E-4C60-43C5-96DB-DFFDE5245693}"/>
              </a:ext>
            </a:extLst>
          </p:cNvPr>
          <p:cNvPicPr>
            <a:picLocks noGrp="1" noChangeAspect="1"/>
          </p:cNvPicPr>
          <p:nvPr>
            <p:ph idx="1"/>
          </p:nvPr>
        </p:nvPicPr>
        <p:blipFill>
          <a:blip r:embed="rId3">
            <a:extLst>
              <a:ext uri="{28A0092B-C50C-407E-A947-70E740481C1C}">
                <a14:useLocalDpi xmlns:a14="http://schemas.microsoft.com/office/drawing/2010/main"/>
              </a:ext>
            </a:extLst>
          </a:blip>
          <a:stretch>
            <a:fillRect/>
          </a:stretch>
        </p:blipFill>
        <p:spPr>
          <a:xfrm>
            <a:off x="10928423" y="5794376"/>
            <a:ext cx="985325" cy="792000"/>
          </a:xfrm>
        </p:spPr>
      </p:pic>
    </p:spTree>
    <p:extLst>
      <p:ext uri="{BB962C8B-B14F-4D97-AF65-F5344CB8AC3E}">
        <p14:creationId xmlns:p14="http://schemas.microsoft.com/office/powerpoint/2010/main" val="4147191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a:extLst>
              <a:ext uri="{FF2B5EF4-FFF2-40B4-BE49-F238E27FC236}">
                <a16:creationId xmlns:a16="http://schemas.microsoft.com/office/drawing/2014/main" id="{8AE7E951-A6B3-4437-8C8D-5BF7BC2070D8}"/>
              </a:ext>
            </a:extLst>
          </p:cNvPr>
          <p:cNvSpPr/>
          <p:nvPr/>
        </p:nvSpPr>
        <p:spPr>
          <a:xfrm>
            <a:off x="-5645" y="0"/>
            <a:ext cx="12197645" cy="6858000"/>
          </a:xfrm>
          <a:prstGeom prst="rect">
            <a:avLst/>
          </a:prstGeom>
          <a:solidFill>
            <a:srgbClr val="383F8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5" name="Rektangel: rundade hörn 14">
            <a:extLst>
              <a:ext uri="{FF2B5EF4-FFF2-40B4-BE49-F238E27FC236}">
                <a16:creationId xmlns:a16="http://schemas.microsoft.com/office/drawing/2014/main" id="{D9FB71BB-F4C4-42B7-B0D1-819265D50DD7}"/>
              </a:ext>
            </a:extLst>
          </p:cNvPr>
          <p:cNvSpPr/>
          <p:nvPr/>
        </p:nvSpPr>
        <p:spPr>
          <a:xfrm>
            <a:off x="629105" y="1249603"/>
            <a:ext cx="8174697" cy="3795959"/>
          </a:xfrm>
          <a:prstGeom prst="roundRect">
            <a:avLst>
              <a:gd name="adj" fmla="val 8554"/>
            </a:avLst>
          </a:prstGeom>
          <a:solidFill>
            <a:srgbClr val="383F82">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 name="Rubrik 1">
            <a:extLst>
              <a:ext uri="{FF2B5EF4-FFF2-40B4-BE49-F238E27FC236}">
                <a16:creationId xmlns:a16="http://schemas.microsoft.com/office/drawing/2014/main" id="{8BE645FB-02CB-46D6-926C-D591B439D5DB}"/>
              </a:ext>
            </a:extLst>
          </p:cNvPr>
          <p:cNvSpPr txBox="1">
            <a:spLocks/>
          </p:cNvSpPr>
          <p:nvPr/>
        </p:nvSpPr>
        <p:spPr>
          <a:xfrm>
            <a:off x="1009650" y="129184"/>
            <a:ext cx="10515600" cy="905708"/>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sv-SE" sz="4000" dirty="0">
                <a:solidFill>
                  <a:schemeClr val="bg1"/>
                </a:solidFill>
                <a:latin typeface="Georgia" panose="02040502050405020303" pitchFamily="18" charset="0"/>
              </a:rPr>
              <a:t>Lokalt fackligt arbete</a:t>
            </a:r>
          </a:p>
        </p:txBody>
      </p:sp>
      <p:sp>
        <p:nvSpPr>
          <p:cNvPr id="6" name="Platshållare för innehåll 1">
            <a:extLst>
              <a:ext uri="{FF2B5EF4-FFF2-40B4-BE49-F238E27FC236}">
                <a16:creationId xmlns:a16="http://schemas.microsoft.com/office/drawing/2014/main" id="{9EC63015-399B-4888-B91A-14E7B0451E6A}"/>
              </a:ext>
            </a:extLst>
          </p:cNvPr>
          <p:cNvSpPr>
            <a:spLocks noGrp="1"/>
          </p:cNvSpPr>
          <p:nvPr>
            <p:ph idx="1"/>
          </p:nvPr>
        </p:nvSpPr>
        <p:spPr>
          <a:xfrm>
            <a:off x="866557" y="1127292"/>
            <a:ext cx="4160658" cy="3888000"/>
          </a:xfrm>
        </p:spPr>
        <p:txBody>
          <a:bodyPr>
            <a:normAutofit/>
          </a:bodyPr>
          <a:lstStyle/>
          <a:p>
            <a:pPr eaLnBrk="1" hangingPunct="1">
              <a:lnSpc>
                <a:spcPct val="100000"/>
              </a:lnSpc>
              <a:buFont typeface="Arial" panose="020B0604020202020204" pitchFamily="34" charset="0"/>
              <a:buChar char="•"/>
            </a:pPr>
            <a:endParaRPr lang="sv-SE" altLang="sv-SE" sz="2000" dirty="0">
              <a:solidFill>
                <a:schemeClr val="bg1"/>
              </a:solidFill>
              <a:latin typeface="Georgia" panose="02040502050405020303" pitchFamily="18" charset="0"/>
              <a:ea typeface="ＭＳ Ｐゴシック" panose="020B0600070205080204" pitchFamily="34" charset="-128"/>
              <a:cs typeface="Georgia" panose="02040502050405020303" pitchFamily="18" charset="0"/>
            </a:endParaRPr>
          </a:p>
          <a:p>
            <a:pPr eaLnBrk="1" hangingPunct="1">
              <a:lnSpc>
                <a:spcPct val="100000"/>
              </a:lnSpc>
              <a:spcAft>
                <a:spcPts val="1200"/>
              </a:spcAft>
              <a:buFont typeface="Arial" panose="020B0604020202020204" pitchFamily="34" charset="0"/>
              <a:buChar char="•"/>
            </a:pPr>
            <a:r>
              <a:rPr lang="sv-SE" altLang="sv-SE" sz="2000" dirty="0">
                <a:solidFill>
                  <a:schemeClr val="bg1"/>
                </a:solidFill>
                <a:latin typeface="Georgia" panose="02040502050405020303" pitchFamily="18" charset="0"/>
                <a:ea typeface="ＭＳ Ｐゴシック" panose="020B0600070205080204" pitchFamily="34" charset="-128"/>
                <a:cs typeface="Georgia" panose="02040502050405020303" pitchFamily="18" charset="0"/>
              </a:rPr>
              <a:t>Inflytande över verksamhetsutvecklingen.</a:t>
            </a:r>
          </a:p>
          <a:p>
            <a:pPr eaLnBrk="1" hangingPunct="1">
              <a:lnSpc>
                <a:spcPct val="100000"/>
              </a:lnSpc>
              <a:spcAft>
                <a:spcPts val="1200"/>
              </a:spcAft>
              <a:buFont typeface="Arial" panose="020B0604020202020204" pitchFamily="34" charset="0"/>
              <a:buChar char="•"/>
            </a:pPr>
            <a:r>
              <a:rPr lang="sv-SE" altLang="sv-SE" sz="2000" dirty="0">
                <a:solidFill>
                  <a:schemeClr val="bg1"/>
                </a:solidFill>
                <a:latin typeface="Georgia" panose="02040502050405020303" pitchFamily="18" charset="0"/>
                <a:ea typeface="ＭＳ Ｐゴシック" panose="020B0600070205080204" pitchFamily="34" charset="-128"/>
                <a:cs typeface="Georgia" panose="02040502050405020303" pitchFamily="18" charset="0"/>
              </a:rPr>
              <a:t>Förhandla och träffa lokala kollektivavtal.</a:t>
            </a:r>
          </a:p>
          <a:p>
            <a:pPr>
              <a:lnSpc>
                <a:spcPct val="100000"/>
              </a:lnSpc>
              <a:spcAft>
                <a:spcPts val="1200"/>
              </a:spcAft>
            </a:pPr>
            <a:r>
              <a:rPr lang="sv-SE" altLang="sv-SE" sz="2000" dirty="0">
                <a:solidFill>
                  <a:schemeClr val="bg1"/>
                </a:solidFill>
                <a:latin typeface="Georgia" panose="02040502050405020303" pitchFamily="18" charset="0"/>
                <a:ea typeface="ＭＳ Ｐゴシック" panose="020B0600070205080204" pitchFamily="34" charset="-128"/>
                <a:cs typeface="Georgia" panose="02040502050405020303" pitchFamily="18" charset="0"/>
              </a:rPr>
              <a:t>Delta i det lokala arbetet med lönebildning, arbetsmiljö och kompetensförsörjningsfrågor.</a:t>
            </a:r>
          </a:p>
          <a:p>
            <a:pPr eaLnBrk="1" hangingPunct="1">
              <a:lnSpc>
                <a:spcPct val="100000"/>
              </a:lnSpc>
              <a:spcAft>
                <a:spcPts val="1200"/>
              </a:spcAft>
              <a:buFont typeface="Arial" panose="020B0604020202020204" pitchFamily="34" charset="0"/>
              <a:buChar char="•"/>
            </a:pPr>
            <a:endParaRPr lang="sv-SE" altLang="sv-SE" sz="2000" dirty="0">
              <a:solidFill>
                <a:schemeClr val="bg1"/>
              </a:solidFill>
              <a:latin typeface="Georgia" panose="02040502050405020303" pitchFamily="18" charset="0"/>
              <a:ea typeface="ＭＳ Ｐゴシック" panose="020B0600070205080204" pitchFamily="34" charset="-128"/>
              <a:cs typeface="Georgia" panose="02040502050405020303" pitchFamily="18" charset="0"/>
            </a:endParaRPr>
          </a:p>
          <a:p>
            <a:pPr eaLnBrk="1" hangingPunct="1">
              <a:buFont typeface="Arial" panose="020B0604020202020204" pitchFamily="34" charset="0"/>
              <a:buChar char="•"/>
            </a:pPr>
            <a:endParaRPr lang="sv-SE" altLang="sv-SE" sz="2000" dirty="0">
              <a:solidFill>
                <a:schemeClr val="bg1"/>
              </a:solidFill>
              <a:latin typeface="Georgia" panose="02040502050405020303" pitchFamily="18" charset="0"/>
              <a:ea typeface="ＭＳ Ｐゴシック" panose="020B0600070205080204" pitchFamily="34" charset="-128"/>
              <a:cs typeface="Georgia" panose="02040502050405020303" pitchFamily="18" charset="0"/>
            </a:endParaRPr>
          </a:p>
        </p:txBody>
      </p:sp>
      <p:sp>
        <p:nvSpPr>
          <p:cNvPr id="7" name="Platshållare för innehåll 1">
            <a:extLst>
              <a:ext uri="{FF2B5EF4-FFF2-40B4-BE49-F238E27FC236}">
                <a16:creationId xmlns:a16="http://schemas.microsoft.com/office/drawing/2014/main" id="{EC8736FC-1700-40D0-8462-6AE5B88E316A}"/>
              </a:ext>
            </a:extLst>
          </p:cNvPr>
          <p:cNvSpPr txBox="1">
            <a:spLocks/>
          </p:cNvSpPr>
          <p:nvPr/>
        </p:nvSpPr>
        <p:spPr>
          <a:xfrm>
            <a:off x="4863862" y="1041959"/>
            <a:ext cx="3883378" cy="390816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endParaRPr lang="sv-SE" altLang="sv-SE" sz="2400" dirty="0">
              <a:solidFill>
                <a:schemeClr val="bg1"/>
              </a:solidFill>
              <a:latin typeface="Georgia" panose="02040502050405020303" pitchFamily="18" charset="0"/>
              <a:ea typeface="ＭＳ Ｐゴシック" panose="020B0600070205080204" pitchFamily="34" charset="-128"/>
              <a:cs typeface="Georgia" panose="02040502050405020303" pitchFamily="18" charset="0"/>
            </a:endParaRPr>
          </a:p>
          <a:p>
            <a:pPr>
              <a:lnSpc>
                <a:spcPct val="100000"/>
              </a:lnSpc>
              <a:spcAft>
                <a:spcPts val="1200"/>
              </a:spcAft>
            </a:pPr>
            <a:r>
              <a:rPr lang="sv-SE" altLang="sv-SE" sz="2000" dirty="0">
                <a:solidFill>
                  <a:schemeClr val="bg1"/>
                </a:solidFill>
                <a:latin typeface="Georgia" panose="02040502050405020303" pitchFamily="18" charset="0"/>
                <a:ea typeface="ＭＳ Ｐゴシック" panose="020B0600070205080204" pitchFamily="34" charset="-128"/>
                <a:cs typeface="Georgia" panose="02040502050405020303" pitchFamily="18" charset="0"/>
              </a:rPr>
              <a:t>Stötta medlemmar och företräda dem gentemot arbetsgivaren.</a:t>
            </a:r>
          </a:p>
          <a:p>
            <a:pPr>
              <a:lnSpc>
                <a:spcPct val="100000"/>
              </a:lnSpc>
              <a:spcAft>
                <a:spcPts val="1200"/>
              </a:spcAft>
            </a:pPr>
            <a:r>
              <a:rPr lang="sv-SE" altLang="sv-SE" sz="2000" dirty="0">
                <a:solidFill>
                  <a:schemeClr val="bg1"/>
                </a:solidFill>
                <a:latin typeface="Georgia" panose="02040502050405020303" pitchFamily="18" charset="0"/>
                <a:ea typeface="ＭＳ Ｐゴシック" panose="020B0600070205080204" pitchFamily="34" charset="-128"/>
                <a:cs typeface="Georgia" panose="02040502050405020303" pitchFamily="18" charset="0"/>
              </a:rPr>
              <a:t>Vårda och värva medlemmar.</a:t>
            </a:r>
          </a:p>
          <a:p>
            <a:pPr>
              <a:lnSpc>
                <a:spcPct val="100000"/>
              </a:lnSpc>
              <a:spcAft>
                <a:spcPts val="1200"/>
              </a:spcAft>
            </a:pPr>
            <a:r>
              <a:rPr lang="sv-SE" altLang="sv-SE" sz="2000" dirty="0">
                <a:solidFill>
                  <a:schemeClr val="bg1"/>
                </a:solidFill>
                <a:latin typeface="Georgia" panose="02040502050405020303" pitchFamily="18" charset="0"/>
                <a:ea typeface="ＭＳ Ｐゴシック" panose="020B0600070205080204" pitchFamily="34" charset="-128"/>
                <a:cs typeface="Georgia" panose="02040502050405020303" pitchFamily="18" charset="0"/>
              </a:rPr>
              <a:t>Värva förtroendevalda.</a:t>
            </a:r>
          </a:p>
          <a:p>
            <a:pPr>
              <a:lnSpc>
                <a:spcPct val="100000"/>
              </a:lnSpc>
              <a:spcAft>
                <a:spcPts val="1200"/>
              </a:spcAft>
            </a:pPr>
            <a:endParaRPr lang="sv-SE" altLang="sv-SE" sz="2400" dirty="0">
              <a:solidFill>
                <a:schemeClr val="bg1"/>
              </a:solidFill>
              <a:latin typeface="Georgia" panose="02040502050405020303" pitchFamily="18" charset="0"/>
              <a:ea typeface="ＭＳ Ｐゴシック" panose="020B0600070205080204" pitchFamily="34" charset="-128"/>
              <a:cs typeface="Georgia" panose="02040502050405020303" pitchFamily="18" charset="0"/>
            </a:endParaRPr>
          </a:p>
          <a:p>
            <a:endParaRPr lang="sv-SE" altLang="sv-SE" sz="2400" dirty="0">
              <a:solidFill>
                <a:schemeClr val="bg1"/>
              </a:solidFill>
              <a:latin typeface="Georgia" panose="02040502050405020303" pitchFamily="18" charset="0"/>
              <a:ea typeface="ＭＳ Ｐゴシック" panose="020B0600070205080204" pitchFamily="34" charset="-128"/>
              <a:cs typeface="Georgia" panose="02040502050405020303" pitchFamily="18" charset="0"/>
            </a:endParaRPr>
          </a:p>
        </p:txBody>
      </p:sp>
      <p:pic>
        <p:nvPicPr>
          <p:cNvPr id="14" name="Platshållare för innehåll 14">
            <a:extLst>
              <a:ext uri="{FF2B5EF4-FFF2-40B4-BE49-F238E27FC236}">
                <a16:creationId xmlns:a16="http://schemas.microsoft.com/office/drawing/2014/main" id="{614FCADB-D0A0-4672-A18F-1F0E2921854F}"/>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1101653" y="5825355"/>
            <a:ext cx="985325" cy="792000"/>
          </a:xfrm>
          <a:prstGeom prst="rect">
            <a:avLst/>
          </a:prstGeom>
        </p:spPr>
      </p:pic>
      <p:pic>
        <p:nvPicPr>
          <p:cNvPr id="3" name="Bildobjekt 2">
            <a:extLst>
              <a:ext uri="{FF2B5EF4-FFF2-40B4-BE49-F238E27FC236}">
                <a16:creationId xmlns:a16="http://schemas.microsoft.com/office/drawing/2014/main" id="{0A99CC83-26C8-4BF6-2D58-9698401C2310}"/>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rot="20508113">
            <a:off x="7213747" y="4219485"/>
            <a:ext cx="1620000" cy="2361870"/>
          </a:xfrm>
          <a:prstGeom prst="rect">
            <a:avLst/>
          </a:prstGeom>
          <a:effectLst>
            <a:outerShdw blurRad="50800" dist="38100" dir="2700000" algn="tl" rotWithShape="0">
              <a:prstClr val="black">
                <a:alpha val="40000"/>
              </a:prstClr>
            </a:outerShdw>
          </a:effectLst>
        </p:spPr>
      </p:pic>
      <p:pic>
        <p:nvPicPr>
          <p:cNvPr id="17" name="Bildobjekt 16">
            <a:extLst>
              <a:ext uri="{FF2B5EF4-FFF2-40B4-BE49-F238E27FC236}">
                <a16:creationId xmlns:a16="http://schemas.microsoft.com/office/drawing/2014/main" id="{CCD8CEDE-CEE1-F456-2357-282565E6DA5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rot="21209660">
            <a:off x="8214520" y="3497992"/>
            <a:ext cx="1620000" cy="2385428"/>
          </a:xfrm>
          <a:prstGeom prst="rect">
            <a:avLst/>
          </a:prstGeom>
          <a:effectLst>
            <a:outerShdw blurRad="50800" dist="38100" dir="2700000" algn="tl" rotWithShape="0">
              <a:prstClr val="black">
                <a:alpha val="40000"/>
              </a:prstClr>
            </a:outerShdw>
          </a:effectLst>
        </p:spPr>
      </p:pic>
      <p:pic>
        <p:nvPicPr>
          <p:cNvPr id="23" name="Bildobjekt 22">
            <a:extLst>
              <a:ext uri="{FF2B5EF4-FFF2-40B4-BE49-F238E27FC236}">
                <a16:creationId xmlns:a16="http://schemas.microsoft.com/office/drawing/2014/main" id="{0F803639-FE75-6B76-942D-45B9CADC8AD6}"/>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rot="544873">
            <a:off x="9254243" y="2403557"/>
            <a:ext cx="2430751" cy="1800000"/>
          </a:xfrm>
          <a:prstGeom prst="rect">
            <a:avLst/>
          </a:prstGeom>
          <a:effectLst>
            <a:outerShdw blurRad="50800" dist="38100" dir="2700000" algn="tl" rotWithShape="0">
              <a:prstClr val="black">
                <a:alpha val="40000"/>
              </a:prstClr>
            </a:outerShdw>
          </a:effectLst>
        </p:spPr>
      </p:pic>
      <p:pic>
        <p:nvPicPr>
          <p:cNvPr id="19" name="Bildobjekt 18">
            <a:extLst>
              <a:ext uri="{FF2B5EF4-FFF2-40B4-BE49-F238E27FC236}">
                <a16:creationId xmlns:a16="http://schemas.microsoft.com/office/drawing/2014/main" id="{2F767E43-8364-8EA2-3CDB-3A88B1020537}"/>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rot="21339575">
            <a:off x="9154440" y="4125987"/>
            <a:ext cx="1620000" cy="2365380"/>
          </a:xfrm>
          <a:prstGeom prst="rect">
            <a:avLst/>
          </a:prstGeom>
          <a:effectLst>
            <a:outerShdw blurRad="50800" dist="38100" dir="2700000" algn="tl" rotWithShape="0">
              <a:prstClr val="black">
                <a:alpha val="40000"/>
              </a:prstClr>
            </a:outerShdw>
          </a:effectLst>
        </p:spPr>
      </p:pic>
      <p:pic>
        <p:nvPicPr>
          <p:cNvPr id="21" name="Bildobjekt 20">
            <a:extLst>
              <a:ext uri="{FF2B5EF4-FFF2-40B4-BE49-F238E27FC236}">
                <a16:creationId xmlns:a16="http://schemas.microsoft.com/office/drawing/2014/main" id="{09957739-5EE3-1414-EA3C-4C5079F9E205}"/>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rot="1183592">
            <a:off x="10155192" y="3227795"/>
            <a:ext cx="1620000" cy="2397600"/>
          </a:xfrm>
          <a:prstGeom prst="rect">
            <a:avLst/>
          </a:prstGeom>
          <a:effectLst>
            <a:outerShdw blurRad="50800" dist="38100" dir="2700000" algn="tl" rotWithShape="0">
              <a:prstClr val="black">
                <a:alpha val="40000"/>
              </a:prstClr>
            </a:outerShdw>
          </a:effectLst>
        </p:spPr>
      </p:pic>
      <p:sp>
        <p:nvSpPr>
          <p:cNvPr id="25" name="textruta 24">
            <a:extLst>
              <a:ext uri="{FF2B5EF4-FFF2-40B4-BE49-F238E27FC236}">
                <a16:creationId xmlns:a16="http://schemas.microsoft.com/office/drawing/2014/main" id="{2DD3A434-0BEE-56D7-7709-15FA70D0B06F}"/>
              </a:ext>
            </a:extLst>
          </p:cNvPr>
          <p:cNvSpPr txBox="1"/>
          <p:nvPr/>
        </p:nvSpPr>
        <p:spPr>
          <a:xfrm>
            <a:off x="935794" y="5952027"/>
            <a:ext cx="7362334" cy="738664"/>
          </a:xfrm>
          <a:prstGeom prst="rect">
            <a:avLst/>
          </a:prstGeom>
          <a:noFill/>
        </p:spPr>
        <p:txBody>
          <a:bodyPr wrap="square" rtlCol="0">
            <a:spAutoFit/>
          </a:bodyPr>
          <a:lstStyle/>
          <a:p>
            <a:r>
              <a:rPr lang="sv-SE" sz="2400" dirty="0">
                <a:solidFill>
                  <a:schemeClr val="bg1"/>
                </a:solidFill>
                <a:latin typeface="Georgia" panose="02040502050405020303" pitchFamily="18" charset="0"/>
              </a:rPr>
              <a:t>Saco-S broschyrer hittar du i Saco-S webbshop</a:t>
            </a:r>
          </a:p>
          <a:p>
            <a:endParaRPr lang="sv-SE" dirty="0"/>
          </a:p>
        </p:txBody>
      </p:sp>
    </p:spTree>
    <p:extLst>
      <p:ext uri="{BB962C8B-B14F-4D97-AF65-F5344CB8AC3E}">
        <p14:creationId xmlns:p14="http://schemas.microsoft.com/office/powerpoint/2010/main" val="556264620"/>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1449</Words>
  <Application>Microsoft Office PowerPoint</Application>
  <PresentationFormat>Bredbild</PresentationFormat>
  <Paragraphs>101</Paragraphs>
  <Slides>5</Slides>
  <Notes>5</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5</vt:i4>
      </vt:variant>
    </vt:vector>
  </HeadingPairs>
  <TitlesOfParts>
    <vt:vector size="11" baseType="lpstr">
      <vt:lpstr>Arial</vt:lpstr>
      <vt:lpstr>Calibri</vt:lpstr>
      <vt:lpstr>Calibri Light</vt:lpstr>
      <vt:lpstr>Georgia</vt:lpstr>
      <vt:lpstr>Verdana</vt:lpstr>
      <vt:lpstr>Office-tema</vt:lpstr>
      <vt:lpstr>För dig som är akademiker i staten Ditt inflytande och din utveckling är vårt fokus</vt:lpstr>
      <vt:lpstr>Det är vi som är Saco-S</vt:lpstr>
      <vt:lpstr>PowerPoint-presentation</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Tarek Touma</dc:creator>
  <cp:lastModifiedBy>Anna Wing</cp:lastModifiedBy>
  <cp:revision>47</cp:revision>
  <dcterms:created xsi:type="dcterms:W3CDTF">2019-01-16T08:09:11Z</dcterms:created>
  <dcterms:modified xsi:type="dcterms:W3CDTF">2024-10-21T09:40:59Z</dcterms:modified>
</cp:coreProperties>
</file>